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86" r:id="rId2"/>
    <p:sldId id="284" r:id="rId3"/>
    <p:sldId id="285" r:id="rId4"/>
    <p:sldId id="288" r:id="rId5"/>
    <p:sldId id="287" r:id="rId6"/>
    <p:sldId id="256" r:id="rId7"/>
    <p:sldId id="290" r:id="rId8"/>
  </p:sldIdLst>
  <p:sldSz cx="7772400" cy="10058400"/>
  <p:notesSz cx="7102475" cy="93884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6" autoAdjust="0"/>
    <p:restoredTop sz="94660"/>
  </p:normalViewPr>
  <p:slideViewPr>
    <p:cSldViewPr snapToGrid="0">
      <p:cViewPr varScale="1">
        <p:scale>
          <a:sx n="57" d="100"/>
          <a:sy n="57" d="100"/>
        </p:scale>
        <p:origin x="-1446" y="-78"/>
      </p:cViewPr>
      <p:guideLst>
        <p:guide orient="horz" pos="3168"/>
        <p:guide pos="2448"/>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jpeg>
</file>

<file path=ppt/media/image12.png>
</file>

<file path=ppt/media/image13.jpeg>
</file>

<file path=ppt/media/image14.png>
</file>

<file path=ppt/media/image15.jpe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jpe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7D31143-DB98-401A-8352-9C2FF279E014}" type="datetimeFigureOut">
              <a:rPr lang="en-US" smtClean="0"/>
              <a:t>5/11/2020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18F72E-6291-4DE9-93E7-FBD21FA41077}" type="slidenum">
              <a:rPr lang="en-US" smtClean="0"/>
              <a:t>‹#›</a:t>
            </a:fld>
            <a:endParaRPr lang="en-US"/>
          </a:p>
        </p:txBody>
      </p:sp>
    </p:spTree>
    <p:extLst>
      <p:ext uri="{BB962C8B-B14F-4D97-AF65-F5344CB8AC3E}">
        <p14:creationId xmlns:p14="http://schemas.microsoft.com/office/powerpoint/2010/main" val="33933336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D31143-DB98-401A-8352-9C2FF279E014}" type="datetimeFigureOut">
              <a:rPr lang="en-US" smtClean="0"/>
              <a:t>5/11/2020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18F72E-6291-4DE9-93E7-FBD21FA41077}" type="slidenum">
              <a:rPr lang="en-US" smtClean="0"/>
              <a:t>‹#›</a:t>
            </a:fld>
            <a:endParaRPr lang="en-US"/>
          </a:p>
        </p:txBody>
      </p:sp>
    </p:spTree>
    <p:extLst>
      <p:ext uri="{BB962C8B-B14F-4D97-AF65-F5344CB8AC3E}">
        <p14:creationId xmlns:p14="http://schemas.microsoft.com/office/powerpoint/2010/main" val="762395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D31143-DB98-401A-8352-9C2FF279E014}" type="datetimeFigureOut">
              <a:rPr lang="en-US" smtClean="0"/>
              <a:t>5/11/2020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18F72E-6291-4DE9-93E7-FBD21FA41077}" type="slidenum">
              <a:rPr lang="en-US" smtClean="0"/>
              <a:t>‹#›</a:t>
            </a:fld>
            <a:endParaRPr lang="en-US"/>
          </a:p>
        </p:txBody>
      </p:sp>
    </p:spTree>
    <p:extLst>
      <p:ext uri="{BB962C8B-B14F-4D97-AF65-F5344CB8AC3E}">
        <p14:creationId xmlns:p14="http://schemas.microsoft.com/office/powerpoint/2010/main" val="1306817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D31143-DB98-401A-8352-9C2FF279E014}" type="datetimeFigureOut">
              <a:rPr lang="en-US" smtClean="0"/>
              <a:t>5/11/2020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18F72E-6291-4DE9-93E7-FBD21FA41077}" type="slidenum">
              <a:rPr lang="en-US" smtClean="0"/>
              <a:t>‹#›</a:t>
            </a:fld>
            <a:endParaRPr lang="en-US"/>
          </a:p>
        </p:txBody>
      </p:sp>
    </p:spTree>
    <p:extLst>
      <p:ext uri="{BB962C8B-B14F-4D97-AF65-F5344CB8AC3E}">
        <p14:creationId xmlns:p14="http://schemas.microsoft.com/office/powerpoint/2010/main" val="3922451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solidFill>
              </a:defRPr>
            </a:lvl1pPr>
            <a:lvl2pPr marL="388620" indent="0">
              <a:buNone/>
              <a:defRPr sz="1700">
                <a:solidFill>
                  <a:schemeClr val="tx1">
                    <a:tint val="75000"/>
                  </a:schemeClr>
                </a:solidFill>
              </a:defRPr>
            </a:lvl2pPr>
            <a:lvl3pPr marL="777240" indent="0">
              <a:buNone/>
              <a:defRPr sz="1530">
                <a:solidFill>
                  <a:schemeClr val="tx1">
                    <a:tint val="75000"/>
                  </a:schemeClr>
                </a:solidFill>
              </a:defRPr>
            </a:lvl3pPr>
            <a:lvl4pPr marL="1165860" indent="0">
              <a:buNone/>
              <a:defRPr sz="1360">
                <a:solidFill>
                  <a:schemeClr val="tx1">
                    <a:tint val="75000"/>
                  </a:schemeClr>
                </a:solidFill>
              </a:defRPr>
            </a:lvl4pPr>
            <a:lvl5pPr marL="1554480" indent="0">
              <a:buNone/>
              <a:defRPr sz="1360">
                <a:solidFill>
                  <a:schemeClr val="tx1">
                    <a:tint val="75000"/>
                  </a:schemeClr>
                </a:solidFill>
              </a:defRPr>
            </a:lvl5pPr>
            <a:lvl6pPr marL="1943100" indent="0">
              <a:buNone/>
              <a:defRPr sz="1360">
                <a:solidFill>
                  <a:schemeClr val="tx1">
                    <a:tint val="75000"/>
                  </a:schemeClr>
                </a:solidFill>
              </a:defRPr>
            </a:lvl6pPr>
            <a:lvl7pPr marL="2331720" indent="0">
              <a:buNone/>
              <a:defRPr sz="1360">
                <a:solidFill>
                  <a:schemeClr val="tx1">
                    <a:tint val="75000"/>
                  </a:schemeClr>
                </a:solidFill>
              </a:defRPr>
            </a:lvl7pPr>
            <a:lvl8pPr marL="2720340" indent="0">
              <a:buNone/>
              <a:defRPr sz="1360">
                <a:solidFill>
                  <a:schemeClr val="tx1">
                    <a:tint val="75000"/>
                  </a:schemeClr>
                </a:solidFill>
              </a:defRPr>
            </a:lvl8pPr>
            <a:lvl9pPr marL="3108960" indent="0">
              <a:buNone/>
              <a:defRPr sz="13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7D31143-DB98-401A-8352-9C2FF279E014}" type="datetimeFigureOut">
              <a:rPr lang="en-US" smtClean="0"/>
              <a:t>5/11/2020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18F72E-6291-4DE9-93E7-FBD21FA41077}" type="slidenum">
              <a:rPr lang="en-US" smtClean="0"/>
              <a:t>‹#›</a:t>
            </a:fld>
            <a:endParaRPr lang="en-US"/>
          </a:p>
        </p:txBody>
      </p:sp>
    </p:spTree>
    <p:extLst>
      <p:ext uri="{BB962C8B-B14F-4D97-AF65-F5344CB8AC3E}">
        <p14:creationId xmlns:p14="http://schemas.microsoft.com/office/powerpoint/2010/main" val="318714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7D31143-DB98-401A-8352-9C2FF279E014}" type="datetimeFigureOut">
              <a:rPr lang="en-US" smtClean="0"/>
              <a:t>5/11/2020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18F72E-6291-4DE9-93E7-FBD21FA41077}" type="slidenum">
              <a:rPr lang="en-US" smtClean="0"/>
              <a:t>‹#›</a:t>
            </a:fld>
            <a:endParaRPr lang="en-US"/>
          </a:p>
        </p:txBody>
      </p:sp>
    </p:spTree>
    <p:extLst>
      <p:ext uri="{BB962C8B-B14F-4D97-AF65-F5344CB8AC3E}">
        <p14:creationId xmlns:p14="http://schemas.microsoft.com/office/powerpoint/2010/main" val="2467052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7D31143-DB98-401A-8352-9C2FF279E014}" type="datetimeFigureOut">
              <a:rPr lang="en-US" smtClean="0"/>
              <a:t>5/11/2020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18F72E-6291-4DE9-93E7-FBD21FA41077}" type="slidenum">
              <a:rPr lang="en-US" smtClean="0"/>
              <a:t>‹#›</a:t>
            </a:fld>
            <a:endParaRPr lang="en-US"/>
          </a:p>
        </p:txBody>
      </p:sp>
    </p:spTree>
    <p:extLst>
      <p:ext uri="{BB962C8B-B14F-4D97-AF65-F5344CB8AC3E}">
        <p14:creationId xmlns:p14="http://schemas.microsoft.com/office/powerpoint/2010/main" val="116780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7D31143-DB98-401A-8352-9C2FF279E014}" type="datetimeFigureOut">
              <a:rPr lang="en-US" smtClean="0"/>
              <a:t>5/11/2020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18F72E-6291-4DE9-93E7-FBD21FA41077}" type="slidenum">
              <a:rPr lang="en-US" smtClean="0"/>
              <a:t>‹#›</a:t>
            </a:fld>
            <a:endParaRPr lang="en-US"/>
          </a:p>
        </p:txBody>
      </p:sp>
    </p:spTree>
    <p:extLst>
      <p:ext uri="{BB962C8B-B14F-4D97-AF65-F5344CB8AC3E}">
        <p14:creationId xmlns:p14="http://schemas.microsoft.com/office/powerpoint/2010/main" val="955036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D31143-DB98-401A-8352-9C2FF279E014}" type="datetimeFigureOut">
              <a:rPr lang="en-US" smtClean="0"/>
              <a:t>5/11/2020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18F72E-6291-4DE9-93E7-FBD21FA41077}" type="slidenum">
              <a:rPr lang="en-US" smtClean="0"/>
              <a:t>‹#›</a:t>
            </a:fld>
            <a:endParaRPr lang="en-US"/>
          </a:p>
        </p:txBody>
      </p:sp>
    </p:spTree>
    <p:extLst>
      <p:ext uri="{BB962C8B-B14F-4D97-AF65-F5344CB8AC3E}">
        <p14:creationId xmlns:p14="http://schemas.microsoft.com/office/powerpoint/2010/main" val="495164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Edit Master text styles</a:t>
            </a:r>
          </a:p>
        </p:txBody>
      </p:sp>
      <p:sp>
        <p:nvSpPr>
          <p:cNvPr id="5" name="Date Placeholder 4"/>
          <p:cNvSpPr>
            <a:spLocks noGrp="1"/>
          </p:cNvSpPr>
          <p:nvPr>
            <p:ph type="dt" sz="half" idx="10"/>
          </p:nvPr>
        </p:nvSpPr>
        <p:spPr/>
        <p:txBody>
          <a:bodyPr/>
          <a:lstStyle/>
          <a:p>
            <a:fld id="{47D31143-DB98-401A-8352-9C2FF279E014}" type="datetimeFigureOut">
              <a:rPr lang="en-US" smtClean="0"/>
              <a:t>5/11/2020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18F72E-6291-4DE9-93E7-FBD21FA41077}" type="slidenum">
              <a:rPr lang="en-US" smtClean="0"/>
              <a:t>‹#›</a:t>
            </a:fld>
            <a:endParaRPr lang="en-US"/>
          </a:p>
        </p:txBody>
      </p:sp>
    </p:spTree>
    <p:extLst>
      <p:ext uri="{BB962C8B-B14F-4D97-AF65-F5344CB8AC3E}">
        <p14:creationId xmlns:p14="http://schemas.microsoft.com/office/powerpoint/2010/main" val="1699388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a:t>Click icon to add picture</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Edit Master text styles</a:t>
            </a:r>
          </a:p>
        </p:txBody>
      </p:sp>
      <p:sp>
        <p:nvSpPr>
          <p:cNvPr id="5" name="Date Placeholder 4"/>
          <p:cNvSpPr>
            <a:spLocks noGrp="1"/>
          </p:cNvSpPr>
          <p:nvPr>
            <p:ph type="dt" sz="half" idx="10"/>
          </p:nvPr>
        </p:nvSpPr>
        <p:spPr/>
        <p:txBody>
          <a:bodyPr/>
          <a:lstStyle/>
          <a:p>
            <a:fld id="{47D31143-DB98-401A-8352-9C2FF279E014}" type="datetimeFigureOut">
              <a:rPr lang="en-US" smtClean="0"/>
              <a:t>5/11/2020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18F72E-6291-4DE9-93E7-FBD21FA41077}" type="slidenum">
              <a:rPr lang="en-US" smtClean="0"/>
              <a:t>‹#›</a:t>
            </a:fld>
            <a:endParaRPr lang="en-US"/>
          </a:p>
        </p:txBody>
      </p:sp>
    </p:spTree>
    <p:extLst>
      <p:ext uri="{BB962C8B-B14F-4D97-AF65-F5344CB8AC3E}">
        <p14:creationId xmlns:p14="http://schemas.microsoft.com/office/powerpoint/2010/main" val="25267205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75000"/>
                  </a:schemeClr>
                </a:solidFill>
              </a:defRPr>
            </a:lvl1pPr>
          </a:lstStyle>
          <a:p>
            <a:fld id="{47D31143-DB98-401A-8352-9C2FF279E014}" type="datetimeFigureOut">
              <a:rPr lang="en-US" smtClean="0"/>
              <a:t>5/11/2020</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75000"/>
                  </a:schemeClr>
                </a:solidFill>
              </a:defRPr>
            </a:lvl1pPr>
          </a:lstStyle>
          <a:p>
            <a:fld id="{F818F72E-6291-4DE9-93E7-FBD21FA41077}" type="slidenum">
              <a:rPr lang="en-US" smtClean="0"/>
              <a:t>‹#›</a:t>
            </a:fld>
            <a:endParaRPr lang="en-US"/>
          </a:p>
        </p:txBody>
      </p:sp>
    </p:spTree>
    <p:extLst>
      <p:ext uri="{BB962C8B-B14F-4D97-AF65-F5344CB8AC3E}">
        <p14:creationId xmlns:p14="http://schemas.microsoft.com/office/powerpoint/2010/main" val="386301217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jpe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jpeg"/><Relationship Id="rId9" Type="http://schemas.openxmlformats.org/officeDocument/2006/relationships/image" Target="../media/image20.png"/></Relationships>
</file>

<file path=ppt/slides/_rels/slide7.xml.rels><?xml version="1.0" encoding="UTF-8" standalone="yes"?>
<Relationships xmlns="http://schemas.openxmlformats.org/package/2006/relationships"><Relationship Id="rId8" Type="http://schemas.openxmlformats.org/officeDocument/2006/relationships/image" Target="../media/image11.jpeg"/><Relationship Id="rId13" Type="http://schemas.openxmlformats.org/officeDocument/2006/relationships/image" Target="../media/image32.png"/><Relationship Id="rId3" Type="http://schemas.openxmlformats.org/officeDocument/2006/relationships/image" Target="../media/image23.png"/><Relationship Id="rId7" Type="http://schemas.openxmlformats.org/officeDocument/2006/relationships/image" Target="../media/image27.jpeg"/><Relationship Id="rId12" Type="http://schemas.openxmlformats.org/officeDocument/2006/relationships/image" Target="../media/image31.png"/><Relationship Id="rId2" Type="http://schemas.openxmlformats.org/officeDocument/2006/relationships/image" Target="../media/image22.png"/><Relationship Id="rId1" Type="http://schemas.openxmlformats.org/officeDocument/2006/relationships/slideLayout" Target="../slideLayouts/slideLayout1.xml"/><Relationship Id="rId6" Type="http://schemas.openxmlformats.org/officeDocument/2006/relationships/image" Target="../media/image26.png"/><Relationship Id="rId11" Type="http://schemas.openxmlformats.org/officeDocument/2006/relationships/image" Target="../media/image30.png"/><Relationship Id="rId5" Type="http://schemas.openxmlformats.org/officeDocument/2006/relationships/image" Target="../media/image25.png"/><Relationship Id="rId10" Type="http://schemas.openxmlformats.org/officeDocument/2006/relationships/image" Target="../media/image29.jpeg"/><Relationship Id="rId4" Type="http://schemas.openxmlformats.org/officeDocument/2006/relationships/image" Target="../media/image24.png"/><Relationship Id="rId9" Type="http://schemas.openxmlformats.org/officeDocument/2006/relationships/image" Target="../media/image28.png"/><Relationship Id="rId14"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6BBE25D-3C02-40D4-9DDB-6521C8968692}"/>
              </a:ext>
            </a:extLst>
          </p:cNvPr>
          <p:cNvSpPr txBox="1"/>
          <p:nvPr/>
        </p:nvSpPr>
        <p:spPr>
          <a:xfrm>
            <a:off x="251839" y="1564392"/>
            <a:ext cx="7268721" cy="1938992"/>
          </a:xfrm>
          <a:prstGeom prst="rect">
            <a:avLst/>
          </a:prstGeom>
          <a:noFill/>
        </p:spPr>
        <p:txBody>
          <a:bodyPr wrap="none" rtlCol="0">
            <a:spAutoFit/>
          </a:bodyPr>
          <a:lstStyle/>
          <a:p>
            <a:pPr algn="ctr"/>
            <a:r>
              <a:rPr lang="en-US" sz="4000" dirty="0" smtClean="0">
                <a:solidFill>
                  <a:srgbClr val="7ABC2E"/>
                </a:solidFill>
                <a:latin typeface="HelveticaNeueLT W1G 65 Md" pitchFamily="34" charset="0"/>
                <a:ea typeface="Roboto" panose="02000000000000000000" pitchFamily="2" charset="0"/>
              </a:rPr>
              <a:t>Modifying the Legacy </a:t>
            </a:r>
            <a:r>
              <a:rPr lang="en-US" sz="4000" dirty="0" err="1" smtClean="0">
                <a:solidFill>
                  <a:srgbClr val="7ABC2E"/>
                </a:solidFill>
                <a:latin typeface="HelveticaNeueLT W1G 65 Md" pitchFamily="34" charset="0"/>
                <a:ea typeface="Roboto" panose="02000000000000000000" pitchFamily="2" charset="0"/>
              </a:rPr>
              <a:t>BaseKit</a:t>
            </a:r>
            <a:endParaRPr lang="en-US" sz="4000" dirty="0" smtClean="0">
              <a:solidFill>
                <a:srgbClr val="7ABC2E"/>
              </a:solidFill>
              <a:latin typeface="HelveticaNeueLT W1G 65 Md" pitchFamily="34" charset="0"/>
              <a:ea typeface="Roboto" panose="02000000000000000000" pitchFamily="2" charset="0"/>
            </a:endParaRPr>
          </a:p>
          <a:p>
            <a:pPr algn="ctr"/>
            <a:r>
              <a:rPr lang="en-US" sz="4000" dirty="0">
                <a:solidFill>
                  <a:srgbClr val="7ABC2E"/>
                </a:solidFill>
                <a:latin typeface="HelveticaNeueLT W1G 65 Md" pitchFamily="34" charset="0"/>
                <a:ea typeface="Roboto" panose="02000000000000000000" pitchFamily="2" charset="0"/>
              </a:rPr>
              <a:t>t</a:t>
            </a:r>
            <a:r>
              <a:rPr lang="en-US" sz="4000" dirty="0" smtClean="0">
                <a:solidFill>
                  <a:srgbClr val="7ABC2E"/>
                </a:solidFill>
                <a:latin typeface="HelveticaNeueLT W1G 65 Md" pitchFamily="34" charset="0"/>
                <a:ea typeface="Roboto" panose="02000000000000000000" pitchFamily="2" charset="0"/>
              </a:rPr>
              <a:t>o add the</a:t>
            </a:r>
          </a:p>
          <a:p>
            <a:pPr algn="ctr"/>
            <a:r>
              <a:rPr lang="en-US" sz="4000" dirty="0" smtClean="0">
                <a:solidFill>
                  <a:srgbClr val="7ABC2E"/>
                </a:solidFill>
                <a:latin typeface="HelveticaNeueLT W1G 65 Md" pitchFamily="34" charset="0"/>
                <a:ea typeface="Roboto" panose="02000000000000000000" pitchFamily="2" charset="0"/>
              </a:rPr>
              <a:t>Planetary Exploration Pack</a:t>
            </a:r>
            <a:endParaRPr lang="en-US" sz="4000" dirty="0">
              <a:solidFill>
                <a:srgbClr val="7ABC2E"/>
              </a:solidFill>
              <a:latin typeface="HelveticaNeueLT W1G 55 Roman" pitchFamily="34" charset="0"/>
              <a:ea typeface="Roboto" panose="02000000000000000000" pitchFamily="2" charset="0"/>
            </a:endParaRPr>
          </a:p>
        </p:txBody>
      </p:sp>
      <p:sp>
        <p:nvSpPr>
          <p:cNvPr id="5" name="TextBox 4">
            <a:extLst>
              <a:ext uri="{FF2B5EF4-FFF2-40B4-BE49-F238E27FC236}">
                <a16:creationId xmlns:a16="http://schemas.microsoft.com/office/drawing/2014/main" xmlns="" id="{29E6F0CA-5385-4721-962D-EA94AC102227}"/>
              </a:ext>
            </a:extLst>
          </p:cNvPr>
          <p:cNvSpPr txBox="1"/>
          <p:nvPr/>
        </p:nvSpPr>
        <p:spPr>
          <a:xfrm>
            <a:off x="252338" y="9230027"/>
            <a:ext cx="1806392" cy="584775"/>
          </a:xfrm>
          <a:prstGeom prst="rect">
            <a:avLst/>
          </a:prstGeom>
          <a:noFill/>
        </p:spPr>
        <p:txBody>
          <a:bodyPr wrap="none" rtlCol="0">
            <a:spAutoFit/>
          </a:bodyPr>
          <a:lstStyle/>
          <a:p>
            <a:r>
              <a:rPr lang="en-US" sz="1600" dirty="0">
                <a:latin typeface="HelveticaNeueLT W1G 55 Roman" pitchFamily="34" charset="0"/>
                <a:ea typeface="Roboto" panose="02000000000000000000" pitchFamily="2" charset="0"/>
                <a:cs typeface="Calibri" panose="020F0502020204030204" pitchFamily="34" charset="0"/>
              </a:rPr>
              <a:t>Version </a:t>
            </a:r>
            <a:r>
              <a:rPr lang="en-US" sz="1600" dirty="0" smtClean="0">
                <a:latin typeface="HelveticaNeueLT W1G 55 Roman" pitchFamily="34" charset="0"/>
                <a:ea typeface="Roboto" panose="02000000000000000000" pitchFamily="2" charset="0"/>
                <a:cs typeface="Calibri" panose="020F0502020204030204" pitchFamily="34" charset="0"/>
              </a:rPr>
              <a:t>1.2</a:t>
            </a:r>
            <a:endParaRPr lang="en-US" sz="1600" dirty="0">
              <a:latin typeface="HelveticaNeueLT W1G 55 Roman" pitchFamily="34" charset="0"/>
              <a:ea typeface="Roboto" panose="02000000000000000000" pitchFamily="2" charset="0"/>
              <a:cs typeface="Calibri" panose="020F0502020204030204" pitchFamily="34" charset="0"/>
            </a:endParaRPr>
          </a:p>
          <a:p>
            <a:r>
              <a:rPr lang="en-US" sz="1600" dirty="0" smtClean="0">
                <a:latin typeface="HelveticaNeueLT W1G 55 Roman" pitchFamily="34" charset="0"/>
                <a:ea typeface="Roboto" panose="02000000000000000000" pitchFamily="2" charset="0"/>
                <a:cs typeface="Calibri" panose="020F0502020204030204" pitchFamily="34" charset="0"/>
              </a:rPr>
              <a:t>Boxlight Robotics</a:t>
            </a:r>
            <a:endParaRPr lang="en-US" sz="1600" dirty="0">
              <a:latin typeface="HelveticaNeueLT W1G 55 Roman" pitchFamily="34" charset="0"/>
              <a:ea typeface="Roboto" panose="02000000000000000000" pitchFamily="2" charset="0"/>
              <a:cs typeface="Calibri" panose="020F0502020204030204" pitchFamily="34" charset="0"/>
            </a:endParaRPr>
          </a:p>
        </p:txBody>
      </p:sp>
      <p:pic>
        <p:nvPicPr>
          <p:cNvPr id="7" name="Picture 6">
            <a:extLst>
              <a:ext uri="{FF2B5EF4-FFF2-40B4-BE49-F238E27FC236}">
                <a16:creationId xmlns:a16="http://schemas.microsoft.com/office/drawing/2014/main" xmlns="" id="{C3E5E728-BDA4-4C76-B94C-22C4D7D06DCA}"/>
              </a:ext>
            </a:extLst>
          </p:cNvPr>
          <p:cNvPicPr>
            <a:picLocks noChangeAspect="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6006657" y="9223091"/>
            <a:ext cx="1453896" cy="600522"/>
          </a:xfrm>
          <a:prstGeom prst="rect">
            <a:avLst/>
          </a:prstGeom>
        </p:spPr>
      </p:pic>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2338" y="233052"/>
            <a:ext cx="3156384" cy="975490"/>
          </a:xfrm>
          <a:prstGeom prst="rect">
            <a:avLst/>
          </a:prstGeom>
        </p:spPr>
      </p:pic>
      <p:pic>
        <p:nvPicPr>
          <p:cNvPr id="8" name="Picture 7">
            <a:extLst>
              <a:ext uri="{FF2B5EF4-FFF2-40B4-BE49-F238E27FC236}">
                <a16:creationId xmlns="" xmlns:a16="http://schemas.microsoft.com/office/drawing/2014/main" id="{7543F6E3-5543-451B-B454-43FA34CC603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39136" y="3655784"/>
            <a:ext cx="4894128" cy="4514002"/>
          </a:xfrm>
          <a:prstGeom prst="rect">
            <a:avLst/>
          </a:prstGeom>
        </p:spPr>
      </p:pic>
    </p:spTree>
    <p:extLst>
      <p:ext uri="{BB962C8B-B14F-4D97-AF65-F5344CB8AC3E}">
        <p14:creationId xmlns:p14="http://schemas.microsoft.com/office/powerpoint/2010/main" val="30267652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A1432CDB-8F74-4338-B3A4-A7FEC5FABD6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9384" y="635343"/>
            <a:ext cx="6993631" cy="3788994"/>
          </a:xfrm>
          <a:prstGeom prst="rect">
            <a:avLst/>
          </a:prstGeom>
        </p:spPr>
      </p:pic>
      <p:sp>
        <p:nvSpPr>
          <p:cNvPr id="4" name="Rounded Rectangle 3"/>
          <p:cNvSpPr/>
          <p:nvPr/>
        </p:nvSpPr>
        <p:spPr>
          <a:xfrm>
            <a:off x="442435" y="5032248"/>
            <a:ext cx="6887529" cy="2808160"/>
          </a:xfrm>
          <a:prstGeom prst="roundRect">
            <a:avLst/>
          </a:prstGeom>
          <a:solidFill>
            <a:srgbClr val="FFFFCC"/>
          </a:solidFill>
          <a:ln w="28575">
            <a:solidFill>
              <a:srgbClr val="000099"/>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i="1" u="sng" dirty="0" smtClean="0">
                <a:solidFill>
                  <a:srgbClr val="000099"/>
                </a:solidFill>
                <a:latin typeface="HelveticaNeueLT W1G 65 Md" pitchFamily="34" charset="0"/>
              </a:rPr>
              <a:t>Legacy </a:t>
            </a:r>
            <a:r>
              <a:rPr lang="en-US" sz="2400" b="1" i="1" u="sng" dirty="0" err="1" smtClean="0">
                <a:solidFill>
                  <a:srgbClr val="000099"/>
                </a:solidFill>
                <a:latin typeface="HelveticaNeueLT W1G 65 Md" pitchFamily="34" charset="0"/>
              </a:rPr>
              <a:t>BaseKit</a:t>
            </a:r>
            <a:r>
              <a:rPr lang="en-US" sz="2400" b="1" i="1" u="sng" dirty="0" smtClean="0">
                <a:solidFill>
                  <a:srgbClr val="000099"/>
                </a:solidFill>
                <a:latin typeface="HelveticaNeueLT W1G 65 Md" pitchFamily="34" charset="0"/>
              </a:rPr>
              <a:t> Update Instructions</a:t>
            </a:r>
            <a:endParaRPr lang="en-US" sz="2400" b="1" i="1" u="sng" dirty="0">
              <a:solidFill>
                <a:srgbClr val="000099"/>
              </a:solidFill>
              <a:latin typeface="HelveticaNeueLT W1G 65 Md" pitchFamily="34" charset="0"/>
            </a:endParaRPr>
          </a:p>
          <a:p>
            <a:pPr algn="ctr"/>
            <a:endParaRPr lang="en-US" dirty="0">
              <a:solidFill>
                <a:srgbClr val="000099"/>
              </a:solidFill>
              <a:latin typeface="HelveticaNeueLT W1G 65 Md" pitchFamily="34" charset="0"/>
            </a:endParaRPr>
          </a:p>
          <a:p>
            <a:pPr algn="ctr"/>
            <a:r>
              <a:rPr lang="en-US" dirty="0" smtClean="0">
                <a:solidFill>
                  <a:srgbClr val="000099"/>
                </a:solidFill>
                <a:latin typeface="HelveticaNeueLT W1G 65 Md" pitchFamily="34" charset="0"/>
              </a:rPr>
              <a:t>These instructions describe how to modify the original Robotics/MyBot Base Kit to accept the Planetary Exploration Sensor Pack.</a:t>
            </a:r>
            <a:br>
              <a:rPr lang="en-US" dirty="0" smtClean="0">
                <a:solidFill>
                  <a:srgbClr val="000099"/>
                </a:solidFill>
                <a:latin typeface="HelveticaNeueLT W1G 65 Md" pitchFamily="34" charset="0"/>
              </a:rPr>
            </a:br>
            <a:endParaRPr lang="en-US" dirty="0">
              <a:solidFill>
                <a:srgbClr val="000099"/>
              </a:solidFill>
              <a:latin typeface="HelveticaNeueLT W1G 65 Md" pitchFamily="34" charset="0"/>
            </a:endParaRPr>
          </a:p>
          <a:p>
            <a:pPr algn="ctr"/>
            <a:r>
              <a:rPr lang="en-US" dirty="0" smtClean="0">
                <a:solidFill>
                  <a:srgbClr val="000099"/>
                </a:solidFill>
                <a:latin typeface="HelveticaNeueLT W1G 65 Md" pitchFamily="34" charset="0"/>
              </a:rPr>
              <a:t>Please see the information on the next page to help identify if your robot was built using the original Instructions.</a:t>
            </a:r>
            <a:endParaRPr lang="en-US" dirty="0">
              <a:solidFill>
                <a:srgbClr val="000099"/>
              </a:solidFill>
              <a:latin typeface="HelveticaNeueLT W1G 65 Md" pitchFamily="34" charset="0"/>
            </a:endParaRPr>
          </a:p>
        </p:txBody>
      </p:sp>
      <p:sp>
        <p:nvSpPr>
          <p:cNvPr id="5" name="Rectangle 4">
            <a:extLst>
              <a:ext uri="{FF2B5EF4-FFF2-40B4-BE49-F238E27FC236}">
                <a16:creationId xmlns:a16="http://schemas.microsoft.com/office/drawing/2014/main" xmlns="" id="{92DB6195-72B5-4E3E-8FCC-80698FDED6D0}"/>
              </a:ext>
            </a:extLst>
          </p:cNvPr>
          <p:cNvSpPr/>
          <p:nvPr/>
        </p:nvSpPr>
        <p:spPr>
          <a:xfrm>
            <a:off x="389385" y="8714623"/>
            <a:ext cx="6993631" cy="1015663"/>
          </a:xfrm>
          <a:prstGeom prst="rect">
            <a:avLst/>
          </a:prstGeom>
        </p:spPr>
        <p:txBody>
          <a:bodyPr wrap="square">
            <a:spAutoFit/>
          </a:bodyPr>
          <a:lstStyle/>
          <a:p>
            <a:r>
              <a:rPr lang="en-US" sz="1200" dirty="0" smtClean="0">
                <a:latin typeface="HelveticaNeueLT W1G 65 Md" pitchFamily="34" charset="0"/>
                <a:ea typeface="Roboto" panose="02000000000000000000" pitchFamily="2" charset="0"/>
              </a:rPr>
              <a:t>Copyright 2018-2020, Boxlight Robotics, All Rights Reserved</a:t>
            </a:r>
          </a:p>
          <a:p>
            <a:r>
              <a:rPr lang="en-US" sz="1200" dirty="0" smtClean="0">
                <a:latin typeface="HelveticaNeueLT W1G 65 Md" pitchFamily="34" charset="0"/>
                <a:ea typeface="Roboto" panose="02000000000000000000" pitchFamily="2" charset="0"/>
              </a:rPr>
              <a:t>No </a:t>
            </a:r>
            <a:r>
              <a:rPr lang="en-US" sz="1200" dirty="0">
                <a:latin typeface="HelveticaNeueLT W1G 65 Md" pitchFamily="34" charset="0"/>
                <a:ea typeface="Roboto" panose="02000000000000000000" pitchFamily="2" charset="0"/>
              </a:rPr>
              <a:t>part of this document may be copied, published in print or shared online or otherwise publicly released without the express written consent of </a:t>
            </a:r>
            <a:r>
              <a:rPr lang="en-US" sz="1200" dirty="0" smtClean="0">
                <a:latin typeface="HelveticaNeueLT W1G 65 Md" pitchFamily="34" charset="0"/>
                <a:ea typeface="Roboto" panose="02000000000000000000" pitchFamily="2" charset="0"/>
              </a:rPr>
              <a:t>Boxlight Robotics.</a:t>
            </a:r>
            <a:endParaRPr lang="en-US" sz="1200" dirty="0">
              <a:latin typeface="HelveticaNeueLT W1G 65 Md" pitchFamily="34" charset="0"/>
              <a:ea typeface="Roboto" panose="02000000000000000000" pitchFamily="2" charset="0"/>
            </a:endParaRPr>
          </a:p>
          <a:p>
            <a:endParaRPr lang="en-US" sz="1200" dirty="0">
              <a:latin typeface="HelveticaNeueLT W1G 65 Md" pitchFamily="34" charset="0"/>
              <a:ea typeface="Roboto" panose="02000000000000000000" pitchFamily="2" charset="0"/>
            </a:endParaRPr>
          </a:p>
          <a:p>
            <a:r>
              <a:rPr lang="en-US" sz="1200" dirty="0" smtClean="0">
                <a:latin typeface="HelveticaNeueLT W1G 65 Md" pitchFamily="34" charset="0"/>
                <a:ea typeface="Roboto" panose="02000000000000000000" pitchFamily="2" charset="0"/>
              </a:rPr>
              <a:t>Note: Specifications listed are subject </a:t>
            </a:r>
            <a:r>
              <a:rPr lang="en-US" sz="1200" dirty="0">
                <a:latin typeface="HelveticaNeueLT W1G 65 Md" pitchFamily="34" charset="0"/>
                <a:ea typeface="Roboto" panose="02000000000000000000" pitchFamily="2" charset="0"/>
              </a:rPr>
              <a:t>to change without notice.</a:t>
            </a:r>
          </a:p>
        </p:txBody>
      </p:sp>
    </p:spTree>
    <p:extLst>
      <p:ext uri="{BB962C8B-B14F-4D97-AF65-F5344CB8AC3E}">
        <p14:creationId xmlns:p14="http://schemas.microsoft.com/office/powerpoint/2010/main" val="28875230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 xmlns:a16="http://schemas.microsoft.com/office/drawing/2014/main" id="{611E52D2-BD57-4173-B8BE-61FB3AD60B5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5246" t="19913"/>
          <a:stretch/>
        </p:blipFill>
        <p:spPr>
          <a:xfrm>
            <a:off x="755904" y="6438385"/>
            <a:ext cx="2944368" cy="3424943"/>
          </a:xfrm>
          <a:prstGeom prst="rect">
            <a:avLst/>
          </a:prstGeom>
        </p:spPr>
      </p:pic>
      <p:sp>
        <p:nvSpPr>
          <p:cNvPr id="4" name="Rounded Rectangle 3"/>
          <p:cNvSpPr/>
          <p:nvPr/>
        </p:nvSpPr>
        <p:spPr>
          <a:xfrm>
            <a:off x="442435" y="338328"/>
            <a:ext cx="6887529" cy="2808160"/>
          </a:xfrm>
          <a:prstGeom prst="roundRect">
            <a:avLst/>
          </a:prstGeom>
          <a:solidFill>
            <a:srgbClr val="FFFFCC"/>
          </a:solidFill>
          <a:ln w="28575">
            <a:solidFill>
              <a:srgbClr val="000099"/>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i="1" u="sng" dirty="0" smtClean="0">
                <a:solidFill>
                  <a:srgbClr val="000099"/>
                </a:solidFill>
                <a:latin typeface="HelveticaNeueLT W1G 65 Md" pitchFamily="34" charset="0"/>
              </a:rPr>
              <a:t>Legacy Build Identification Guide</a:t>
            </a:r>
            <a:endParaRPr lang="en-US" sz="2400" b="1" i="1" u="sng" dirty="0">
              <a:solidFill>
                <a:srgbClr val="000099"/>
              </a:solidFill>
              <a:latin typeface="HelveticaNeueLT W1G 65 Md" pitchFamily="34" charset="0"/>
            </a:endParaRPr>
          </a:p>
          <a:p>
            <a:pPr algn="ctr"/>
            <a:endParaRPr lang="en-US" sz="1000" dirty="0">
              <a:solidFill>
                <a:srgbClr val="000099"/>
              </a:solidFill>
              <a:latin typeface="HelveticaNeueLT W1G 65 Md" pitchFamily="34" charset="0"/>
            </a:endParaRPr>
          </a:p>
          <a:p>
            <a:pPr algn="ctr"/>
            <a:r>
              <a:rPr lang="en-US" dirty="0" smtClean="0">
                <a:solidFill>
                  <a:srgbClr val="000099"/>
                </a:solidFill>
                <a:latin typeface="HelveticaNeueLT W1G 65 Md" pitchFamily="34" charset="0"/>
              </a:rPr>
              <a:t>The original build can be identified through several clues:</a:t>
            </a:r>
          </a:p>
          <a:p>
            <a:pPr algn="ctr"/>
            <a:endParaRPr lang="en-US" sz="400" dirty="0" smtClean="0">
              <a:solidFill>
                <a:srgbClr val="000099"/>
              </a:solidFill>
              <a:latin typeface="HelveticaNeueLT W1G 65 Md" pitchFamily="34" charset="0"/>
            </a:endParaRPr>
          </a:p>
          <a:p>
            <a:pPr marL="573088" indent="-342900">
              <a:buFont typeface="+mj-lt"/>
              <a:buAutoNum type="arabicPeriod"/>
            </a:pPr>
            <a:r>
              <a:rPr lang="en-US" dirty="0" smtClean="0">
                <a:solidFill>
                  <a:srgbClr val="000099"/>
                </a:solidFill>
                <a:latin typeface="HelveticaNeueLT W1G 65 Md" pitchFamily="34" charset="0"/>
              </a:rPr>
              <a:t>The motors are attached to the mounting plates using white plastic fasteners.</a:t>
            </a:r>
          </a:p>
          <a:p>
            <a:pPr marL="573088" indent="-342900">
              <a:buFont typeface="+mj-lt"/>
              <a:buAutoNum type="arabicPeriod"/>
            </a:pPr>
            <a:r>
              <a:rPr lang="en-US" dirty="0" smtClean="0">
                <a:solidFill>
                  <a:srgbClr val="000099"/>
                </a:solidFill>
                <a:latin typeface="HelveticaNeueLT W1G 65 Md" pitchFamily="34" charset="0"/>
              </a:rPr>
              <a:t>The motor mounting plates are attached to the robot’s base plate using screws and nuts.</a:t>
            </a:r>
          </a:p>
          <a:p>
            <a:pPr marL="573088" indent="-342900">
              <a:buFont typeface="+mj-lt"/>
              <a:buAutoNum type="arabicPeriod"/>
            </a:pPr>
            <a:r>
              <a:rPr lang="en-US" dirty="0" smtClean="0">
                <a:solidFill>
                  <a:srgbClr val="000099"/>
                </a:solidFill>
                <a:latin typeface="HelveticaNeueLT W1G 65 Md" pitchFamily="34" charset="0"/>
              </a:rPr>
              <a:t>The motor mounting brackets </a:t>
            </a:r>
            <a:r>
              <a:rPr lang="en-US" i="1" dirty="0" smtClean="0">
                <a:solidFill>
                  <a:srgbClr val="000099"/>
                </a:solidFill>
                <a:latin typeface="HelveticaNeueLT W1G 65 Md" pitchFamily="34" charset="0"/>
              </a:rPr>
              <a:t>touch</a:t>
            </a:r>
            <a:r>
              <a:rPr lang="en-US" dirty="0" smtClean="0">
                <a:solidFill>
                  <a:srgbClr val="000099"/>
                </a:solidFill>
                <a:latin typeface="HelveticaNeueLT W1G 65 Md" pitchFamily="34" charset="0"/>
              </a:rPr>
              <a:t> the 3x5 plates that are used to mount the front bumper (or cow-catcher).</a:t>
            </a:r>
            <a:endParaRPr lang="en-US" dirty="0">
              <a:solidFill>
                <a:srgbClr val="000099"/>
              </a:solidFill>
              <a:latin typeface="HelveticaNeueLT W1G 65 Md" pitchFamily="34" charset="0"/>
            </a:endParaRPr>
          </a:p>
        </p:txBody>
      </p:sp>
      <p:pic>
        <p:nvPicPr>
          <p:cNvPr id="5" name="Picture 4">
            <a:extLst>
              <a:ext uri="{FF2B5EF4-FFF2-40B4-BE49-F238E27FC236}">
                <a16:creationId xmlns="" xmlns:a16="http://schemas.microsoft.com/office/drawing/2014/main" id="{3B339684-324D-4A7B-8D16-ADED4EB7C65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1" y="3393670"/>
            <a:ext cx="3840479" cy="2929513"/>
          </a:xfrm>
          <a:prstGeom prst="rect">
            <a:avLst/>
          </a:prstGeom>
        </p:spPr>
      </p:pic>
      <p:cxnSp>
        <p:nvCxnSpPr>
          <p:cNvPr id="7" name="Straight Arrow Connector 6"/>
          <p:cNvCxnSpPr/>
          <p:nvPr/>
        </p:nvCxnSpPr>
        <p:spPr>
          <a:xfrm flipH="1" flipV="1">
            <a:off x="1920240" y="5792801"/>
            <a:ext cx="1645919" cy="397840"/>
          </a:xfrm>
          <a:prstGeom prst="straightConnector1">
            <a:avLst/>
          </a:prstGeom>
          <a:ln w="571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12" idx="1"/>
          </p:cNvCxnSpPr>
          <p:nvPr/>
        </p:nvCxnSpPr>
        <p:spPr>
          <a:xfrm flipH="1">
            <a:off x="3672840" y="4492973"/>
            <a:ext cx="1050189" cy="447727"/>
          </a:xfrm>
          <a:prstGeom prst="straightConnector1">
            <a:avLst/>
          </a:prstGeom>
          <a:ln w="571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723029" y="4200585"/>
            <a:ext cx="2165657" cy="584775"/>
          </a:xfrm>
          <a:prstGeom prst="rect">
            <a:avLst/>
          </a:prstGeom>
          <a:noFill/>
        </p:spPr>
        <p:txBody>
          <a:bodyPr wrap="none" rtlCol="0">
            <a:spAutoFit/>
          </a:bodyPr>
          <a:lstStyle/>
          <a:p>
            <a:r>
              <a:rPr lang="en-US" sz="1600" b="1" dirty="0" smtClean="0"/>
              <a:t>1) Motor </a:t>
            </a:r>
            <a:r>
              <a:rPr lang="en-US" sz="1600" b="1" dirty="0"/>
              <a:t>a</a:t>
            </a:r>
            <a:r>
              <a:rPr lang="en-US" sz="1600" b="1" dirty="0" smtClean="0"/>
              <a:t>ttached with</a:t>
            </a:r>
          </a:p>
          <a:p>
            <a:r>
              <a:rPr lang="en-US" sz="1600" b="1" dirty="0"/>
              <a:t>w</a:t>
            </a:r>
            <a:r>
              <a:rPr lang="en-US" sz="1600" b="1" dirty="0" smtClean="0"/>
              <a:t>hite plastic fasteners </a:t>
            </a:r>
            <a:endParaRPr lang="en-US" sz="1600" b="1" dirty="0"/>
          </a:p>
        </p:txBody>
      </p:sp>
      <p:sp>
        <p:nvSpPr>
          <p:cNvPr id="14" name="TextBox 13"/>
          <p:cNvSpPr txBox="1"/>
          <p:nvPr/>
        </p:nvSpPr>
        <p:spPr>
          <a:xfrm>
            <a:off x="3566160" y="5898254"/>
            <a:ext cx="2804160" cy="584775"/>
          </a:xfrm>
          <a:prstGeom prst="rect">
            <a:avLst/>
          </a:prstGeom>
          <a:noFill/>
        </p:spPr>
        <p:txBody>
          <a:bodyPr wrap="square" rtlCol="0">
            <a:spAutoFit/>
          </a:bodyPr>
          <a:lstStyle/>
          <a:p>
            <a:r>
              <a:rPr lang="en-US" sz="1600" b="1" dirty="0"/>
              <a:t>2</a:t>
            </a:r>
            <a:r>
              <a:rPr lang="en-US" sz="1600" b="1" dirty="0" smtClean="0"/>
              <a:t>) Motor mounting plates attached with screws and nuts</a:t>
            </a:r>
            <a:endParaRPr lang="en-US" sz="1600" b="1" dirty="0"/>
          </a:p>
        </p:txBody>
      </p:sp>
      <p:cxnSp>
        <p:nvCxnSpPr>
          <p:cNvPr id="17" name="Straight Arrow Connector 16"/>
          <p:cNvCxnSpPr/>
          <p:nvPr/>
        </p:nvCxnSpPr>
        <p:spPr>
          <a:xfrm flipH="1" flipV="1">
            <a:off x="2090532" y="9252281"/>
            <a:ext cx="134508" cy="501319"/>
          </a:xfrm>
          <a:prstGeom prst="straightConnector1">
            <a:avLst/>
          </a:prstGeom>
          <a:ln w="571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2231975" y="7949927"/>
            <a:ext cx="1468297" cy="1776876"/>
          </a:xfrm>
          <a:prstGeom prst="straightConnector1">
            <a:avLst/>
          </a:prstGeom>
          <a:ln w="5715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3566160" y="7365152"/>
            <a:ext cx="2804160" cy="584775"/>
          </a:xfrm>
          <a:prstGeom prst="rect">
            <a:avLst/>
          </a:prstGeom>
          <a:noFill/>
        </p:spPr>
        <p:txBody>
          <a:bodyPr wrap="square" rtlCol="0">
            <a:spAutoFit/>
          </a:bodyPr>
          <a:lstStyle/>
          <a:p>
            <a:r>
              <a:rPr lang="en-US" sz="1600" b="1" dirty="0" smtClean="0"/>
              <a:t>3) No ‘gap’ between motor mounts and 3x5 plates</a:t>
            </a:r>
            <a:endParaRPr lang="en-US" sz="1600" b="1" dirty="0"/>
          </a:p>
        </p:txBody>
      </p:sp>
      <p:sp>
        <p:nvSpPr>
          <p:cNvPr id="18" name="Rounded Rectangle 17"/>
          <p:cNvSpPr/>
          <p:nvPr/>
        </p:nvSpPr>
        <p:spPr>
          <a:xfrm>
            <a:off x="3712463" y="8239379"/>
            <a:ext cx="3834384" cy="1548384"/>
          </a:xfrm>
          <a:prstGeom prst="roundRect">
            <a:avLst/>
          </a:prstGeom>
          <a:solidFill>
            <a:srgbClr val="FFFFCC"/>
          </a:solidFill>
          <a:ln w="28575">
            <a:solidFill>
              <a:srgbClr val="FF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i="1" dirty="0" smtClean="0">
                <a:solidFill>
                  <a:srgbClr val="FF0000"/>
                </a:solidFill>
              </a:rPr>
              <a:t>If there is not gap of about 8mm between the motor mounting plates and the 3x5 plates, you will need to move the motors back by one mounting hole as shown following the Illustrated List of Components.</a:t>
            </a:r>
            <a:endParaRPr lang="en-US" sz="1600" b="1" i="1" dirty="0">
              <a:solidFill>
                <a:srgbClr val="FF0000"/>
              </a:solidFill>
            </a:endParaRPr>
          </a:p>
        </p:txBody>
      </p:sp>
    </p:spTree>
    <p:extLst>
      <p:ext uri="{BB962C8B-B14F-4D97-AF65-F5344CB8AC3E}">
        <p14:creationId xmlns:p14="http://schemas.microsoft.com/office/powerpoint/2010/main" val="41924692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Picture 5" descr="C:\Users\Juvon-MR\Desktop\MyBot Base Bot\PowerPoint Pics\3x9 Flanged Plate.jpg"/>
          <p:cNvPicPr>
            <a:picLocks noChangeAspect="1" noChangeArrowheads="1"/>
          </p:cNvPicPr>
          <p:nvPr/>
        </p:nvPicPr>
        <p:blipFill>
          <a:blip r:embed="rId2" cstate="print"/>
          <a:srcRect l="28424" t="34895" r="32235" b="37435"/>
          <a:stretch>
            <a:fillRect/>
          </a:stretch>
        </p:blipFill>
        <p:spPr bwMode="auto">
          <a:xfrm>
            <a:off x="5631721" y="2038754"/>
            <a:ext cx="1526351" cy="1073559"/>
          </a:xfrm>
          <a:prstGeom prst="rect">
            <a:avLst/>
          </a:prstGeom>
          <a:noFill/>
        </p:spPr>
      </p:pic>
      <p:graphicFrame>
        <p:nvGraphicFramePr>
          <p:cNvPr id="2" name="Table 1">
            <a:extLst>
              <a:ext uri="{FF2B5EF4-FFF2-40B4-BE49-F238E27FC236}">
                <a16:creationId xmlns:a16="http://schemas.microsoft.com/office/drawing/2014/main" xmlns="" id="{7231ED1F-F9C0-4617-8462-26ACC5EB9D88}"/>
              </a:ext>
            </a:extLst>
          </p:cNvPr>
          <p:cNvGraphicFramePr>
            <a:graphicFrameLocks noGrp="1"/>
          </p:cNvGraphicFramePr>
          <p:nvPr>
            <p:extLst>
              <p:ext uri="{D42A27DB-BD31-4B8C-83A1-F6EECF244321}">
                <p14:modId xmlns:p14="http://schemas.microsoft.com/office/powerpoint/2010/main" val="2318745908"/>
              </p:ext>
            </p:extLst>
          </p:nvPr>
        </p:nvGraphicFramePr>
        <p:xfrm>
          <a:off x="235528" y="578893"/>
          <a:ext cx="7274589" cy="9403307"/>
        </p:xfrm>
        <a:graphic>
          <a:graphicData uri="http://schemas.openxmlformats.org/drawingml/2006/table">
            <a:tbl>
              <a:tblPr firstRow="1" bandRow="1">
                <a:tableStyleId>{5C22544A-7EE6-4342-B048-85BDC9FD1C3A}</a:tableStyleId>
              </a:tblPr>
              <a:tblGrid>
                <a:gridCol w="2784763">
                  <a:extLst>
                    <a:ext uri="{9D8B030D-6E8A-4147-A177-3AD203B41FA5}">
                      <a16:colId xmlns:a16="http://schemas.microsoft.com/office/drawing/2014/main" xmlns="" val="747046207"/>
                    </a:ext>
                  </a:extLst>
                </a:gridCol>
                <a:gridCol w="1690254">
                  <a:extLst>
                    <a:ext uri="{9D8B030D-6E8A-4147-A177-3AD203B41FA5}">
                      <a16:colId xmlns:a16="http://schemas.microsoft.com/office/drawing/2014/main" xmlns="" val="16059825"/>
                    </a:ext>
                  </a:extLst>
                </a:gridCol>
                <a:gridCol w="2799572">
                  <a:extLst>
                    <a:ext uri="{9D8B030D-6E8A-4147-A177-3AD203B41FA5}">
                      <a16:colId xmlns:a16="http://schemas.microsoft.com/office/drawing/2014/main" xmlns="" val="3174526179"/>
                    </a:ext>
                  </a:extLst>
                </a:gridCol>
              </a:tblGrid>
              <a:tr h="1342129">
                <a:tc>
                  <a:txBody>
                    <a:bodyPr/>
                    <a:lstStyle/>
                    <a:p>
                      <a:pPr algn="l"/>
                      <a:r>
                        <a:rPr lang="en-US" sz="1800" b="1" i="1" dirty="0" smtClean="0">
                          <a:solidFill>
                            <a:srgbClr val="000099"/>
                          </a:solidFill>
                          <a:latin typeface="+mn-lt"/>
                          <a:ea typeface="Roboto" panose="02000000000000000000" pitchFamily="2" charset="0"/>
                        </a:rPr>
                        <a:t>Extra components from the original Base Kit Build</a:t>
                      </a: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400" b="0"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777240" rtl="0" eaLnBrk="1" fontAlgn="auto" latinLnBrk="0" hangingPunct="1">
                        <a:lnSpc>
                          <a:spcPct val="100000"/>
                        </a:lnSpc>
                        <a:spcBef>
                          <a:spcPts val="0"/>
                        </a:spcBef>
                        <a:spcAft>
                          <a:spcPts val="0"/>
                        </a:spcAft>
                        <a:buClrTx/>
                        <a:buSzTx/>
                        <a:buFontTx/>
                        <a:buNone/>
                        <a:tabLst/>
                        <a:defRPr/>
                      </a:pPr>
                      <a:r>
                        <a:rPr lang="en-US" sz="1800" b="1" i="1" dirty="0" smtClean="0">
                          <a:solidFill>
                            <a:srgbClr val="000099"/>
                          </a:solidFill>
                          <a:latin typeface="+mn-lt"/>
                          <a:ea typeface="Roboto" panose="02000000000000000000" pitchFamily="2" charset="0"/>
                        </a:rPr>
                        <a:t>New components in the </a:t>
                      </a:r>
                      <a:r>
                        <a:rPr lang="en-US" sz="1800" b="1" i="1" u="none" dirty="0" smtClean="0">
                          <a:solidFill>
                            <a:srgbClr val="000099"/>
                          </a:solidFill>
                          <a:latin typeface="+mn-lt"/>
                          <a:ea typeface="Roboto" panose="02000000000000000000" pitchFamily="2" charset="0"/>
                        </a:rPr>
                        <a:t>Planetary Exploration Pack</a:t>
                      </a: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760911785"/>
                  </a:ext>
                </a:extLst>
              </a:tr>
              <a:tr h="1342129">
                <a:tc>
                  <a:txBody>
                    <a:bodyPr/>
                    <a:lstStyle/>
                    <a:p>
                      <a:pPr algn="l"/>
                      <a:r>
                        <a:rPr lang="en-US" sz="1400" b="1" dirty="0" smtClean="0">
                          <a:solidFill>
                            <a:schemeClr val="tx1"/>
                          </a:solidFill>
                          <a:latin typeface="+mn-lt"/>
                          <a:ea typeface="Roboto" panose="02000000000000000000" pitchFamily="2" charset="0"/>
                        </a:rPr>
                        <a:t>x2</a:t>
                      </a:r>
                    </a:p>
                    <a:p>
                      <a:pPr algn="l"/>
                      <a:r>
                        <a:rPr lang="en-US" sz="1400" b="1" dirty="0" smtClean="0">
                          <a:solidFill>
                            <a:schemeClr val="tx1"/>
                          </a:solidFill>
                          <a:latin typeface="+mn-lt"/>
                          <a:ea typeface="Roboto" panose="02000000000000000000" pitchFamily="2" charset="0"/>
                        </a:rPr>
                        <a:t>11-6001</a:t>
                      </a:r>
                    </a:p>
                    <a:p>
                      <a:pPr algn="l"/>
                      <a:r>
                        <a:rPr lang="en-US" sz="1400" b="1" dirty="0" smtClean="0">
                          <a:solidFill>
                            <a:schemeClr val="tx1"/>
                          </a:solidFill>
                          <a:latin typeface="+mn-lt"/>
                          <a:ea typeface="Roboto" panose="02000000000000000000" pitchFamily="2" charset="0"/>
                        </a:rPr>
                        <a:t>Quick Connect Short</a:t>
                      </a: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400" b="1" dirty="0" smtClean="0">
                          <a:solidFill>
                            <a:schemeClr val="tx1"/>
                          </a:solidFill>
                          <a:latin typeface="+mn-lt"/>
                          <a:ea typeface="Roboto" panose="02000000000000000000" pitchFamily="2" charset="0"/>
                        </a:rPr>
                        <a:t>X1</a:t>
                      </a:r>
                    </a:p>
                    <a:p>
                      <a:pPr algn="l"/>
                      <a:r>
                        <a:rPr lang="en-US" sz="1400" b="1" dirty="0" smtClean="0">
                          <a:solidFill>
                            <a:schemeClr val="tx1"/>
                          </a:solidFill>
                          <a:latin typeface="+mn-lt"/>
                          <a:ea typeface="Roboto" panose="02000000000000000000" pitchFamily="2" charset="0"/>
                        </a:rPr>
                        <a:t>06-0009</a:t>
                      </a:r>
                    </a:p>
                    <a:p>
                      <a:pPr algn="l"/>
                      <a:r>
                        <a:rPr lang="en-US" sz="1400" b="1" dirty="0" smtClean="0">
                          <a:solidFill>
                            <a:schemeClr val="tx1"/>
                          </a:solidFill>
                          <a:latin typeface="+mn-lt"/>
                          <a:ea typeface="Roboto" panose="02000000000000000000" pitchFamily="2" charset="0"/>
                        </a:rPr>
                        <a:t>9</a:t>
                      </a:r>
                      <a:r>
                        <a:rPr lang="en-US" sz="1400" b="1" baseline="0" dirty="0" smtClean="0">
                          <a:solidFill>
                            <a:schemeClr val="tx1"/>
                          </a:solidFill>
                          <a:latin typeface="+mn-lt"/>
                          <a:ea typeface="Roboto" panose="02000000000000000000" pitchFamily="2" charset="0"/>
                        </a:rPr>
                        <a:t> Hole C Shaped Beam</a:t>
                      </a: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2817278123"/>
                  </a:ext>
                </a:extLst>
              </a:tr>
              <a:tr h="1344388">
                <a:tc>
                  <a:txBody>
                    <a:bodyPr/>
                    <a:lstStyle/>
                    <a:p>
                      <a:pPr algn="l"/>
                      <a:r>
                        <a:rPr lang="en-US" sz="1400" b="1" dirty="0" smtClean="0">
                          <a:solidFill>
                            <a:schemeClr val="tx1"/>
                          </a:solidFill>
                          <a:latin typeface="+mn-lt"/>
                          <a:ea typeface="Roboto" panose="02000000000000000000" pitchFamily="2" charset="0"/>
                        </a:rPr>
                        <a:t>x4</a:t>
                      </a:r>
                    </a:p>
                    <a:p>
                      <a:pPr algn="l"/>
                      <a:r>
                        <a:rPr lang="en-US" sz="1400" b="1" dirty="0" smtClean="0">
                          <a:solidFill>
                            <a:schemeClr val="tx1"/>
                          </a:solidFill>
                          <a:latin typeface="+mn-lt"/>
                          <a:ea typeface="Roboto" panose="02000000000000000000" pitchFamily="2" charset="0"/>
                        </a:rPr>
                        <a:t>11-6002</a:t>
                      </a:r>
                    </a:p>
                    <a:p>
                      <a:pPr algn="l"/>
                      <a:r>
                        <a:rPr lang="en-US" sz="1400" b="1" dirty="0" smtClean="0">
                          <a:solidFill>
                            <a:schemeClr val="tx1"/>
                          </a:solidFill>
                          <a:latin typeface="+mn-lt"/>
                          <a:ea typeface="Roboto" panose="02000000000000000000" pitchFamily="2" charset="0"/>
                        </a:rPr>
                        <a:t>Quick Connect Medium</a:t>
                      </a: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1" dirty="0">
                        <a:latin typeface="+mn-lt"/>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400" b="1" dirty="0" smtClean="0">
                          <a:solidFill>
                            <a:schemeClr val="tx1"/>
                          </a:solidFill>
                          <a:latin typeface="+mn-lt"/>
                          <a:ea typeface="Roboto" panose="02000000000000000000" pitchFamily="2" charset="0"/>
                        </a:rPr>
                        <a:t>X1</a:t>
                      </a:r>
                    </a:p>
                    <a:p>
                      <a:pPr algn="l"/>
                      <a:r>
                        <a:rPr lang="en-US" sz="1400" b="1" dirty="0" smtClean="0">
                          <a:solidFill>
                            <a:schemeClr val="tx1"/>
                          </a:solidFill>
                          <a:latin typeface="+mn-lt"/>
                          <a:ea typeface="Roboto" panose="02000000000000000000" pitchFamily="2" charset="0"/>
                        </a:rPr>
                        <a:t>45-2018</a:t>
                      </a:r>
                    </a:p>
                    <a:p>
                      <a:pPr algn="l"/>
                      <a:r>
                        <a:rPr lang="en-US" sz="1400" b="1" dirty="0" smtClean="0">
                          <a:solidFill>
                            <a:schemeClr val="tx1"/>
                          </a:solidFill>
                          <a:latin typeface="+mn-lt"/>
                          <a:ea typeface="Roboto" panose="02000000000000000000" pitchFamily="2" charset="0"/>
                        </a:rPr>
                        <a:t>Color Sensor</a:t>
                      </a: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203250863"/>
                  </a:ext>
                </a:extLst>
              </a:tr>
              <a:tr h="1348274">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400" b="1" dirty="0" smtClean="0">
                          <a:solidFill>
                            <a:schemeClr val="tx1"/>
                          </a:solidFill>
                          <a:latin typeface="+mn-lt"/>
                          <a:ea typeface="Roboto" panose="02000000000000000000" pitchFamily="2" charset="0"/>
                        </a:rPr>
                        <a:t>X1</a:t>
                      </a:r>
                    </a:p>
                    <a:p>
                      <a:pPr algn="l"/>
                      <a:r>
                        <a:rPr lang="en-US" sz="1400" b="1" dirty="0" smtClean="0">
                          <a:solidFill>
                            <a:schemeClr val="tx1"/>
                          </a:solidFill>
                          <a:latin typeface="+mn-lt"/>
                          <a:ea typeface="Roboto" panose="02000000000000000000" pitchFamily="2" charset="0"/>
                        </a:rPr>
                        <a:t>45-2020</a:t>
                      </a:r>
                    </a:p>
                    <a:p>
                      <a:pPr algn="l"/>
                      <a:r>
                        <a:rPr lang="en-US" sz="1400" b="1" dirty="0" smtClean="0">
                          <a:solidFill>
                            <a:schemeClr val="tx1"/>
                          </a:solidFill>
                          <a:latin typeface="+mn-lt"/>
                          <a:ea typeface="Roboto" panose="02000000000000000000" pitchFamily="2" charset="0"/>
                        </a:rPr>
                        <a:t>Magnet</a:t>
                      </a:r>
                      <a:r>
                        <a:rPr lang="en-US" sz="1400" b="1" baseline="0" dirty="0" smtClean="0">
                          <a:solidFill>
                            <a:schemeClr val="tx1"/>
                          </a:solidFill>
                          <a:latin typeface="+mn-lt"/>
                          <a:ea typeface="Roboto" panose="02000000000000000000" pitchFamily="2" charset="0"/>
                        </a:rPr>
                        <a:t> Sensor</a:t>
                      </a:r>
                      <a:endParaRPr lang="en-US" sz="1400" b="1" dirty="0" smtClean="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3735904403"/>
                  </a:ext>
                </a:extLst>
              </a:tr>
              <a:tr h="1342129">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733137014"/>
                  </a:ext>
                </a:extLst>
              </a:tr>
              <a:tr h="1342129">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4245595774"/>
                  </a:ext>
                </a:extLst>
              </a:tr>
              <a:tr h="1342129">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400" b="1" dirty="0">
                        <a:solidFill>
                          <a:schemeClr val="tx1"/>
                        </a:solidFill>
                        <a:latin typeface="+mn-lt"/>
                        <a:ea typeface="Roboto" panose="02000000000000000000" pitchFamily="2" charset="0"/>
                      </a:endParaRPr>
                    </a:p>
                  </a:txBody>
                  <a:tcPr marL="22860" marR="22860" marT="11430" marB="1143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635194503"/>
                  </a:ext>
                </a:extLst>
              </a:tr>
            </a:tbl>
          </a:graphicData>
        </a:graphic>
      </p:graphicFrame>
      <p:sp>
        <p:nvSpPr>
          <p:cNvPr id="4" name="TextBox 3">
            <a:extLst>
              <a:ext uri="{FF2B5EF4-FFF2-40B4-BE49-F238E27FC236}">
                <a16:creationId xmlns:a16="http://schemas.microsoft.com/office/drawing/2014/main" xmlns="" id="{A6BBE25D-3C02-40D4-9DDB-6521C8968692}"/>
              </a:ext>
            </a:extLst>
          </p:cNvPr>
          <p:cNvSpPr txBox="1"/>
          <p:nvPr/>
        </p:nvSpPr>
        <p:spPr>
          <a:xfrm>
            <a:off x="457609" y="360230"/>
            <a:ext cx="6857198" cy="523220"/>
          </a:xfrm>
          <a:prstGeom prst="rect">
            <a:avLst/>
          </a:prstGeom>
          <a:noFill/>
        </p:spPr>
        <p:txBody>
          <a:bodyPr wrap="none" rtlCol="0">
            <a:spAutoFit/>
          </a:bodyPr>
          <a:lstStyle/>
          <a:p>
            <a:pPr algn="ctr"/>
            <a:r>
              <a:rPr lang="en-US" sz="2800" dirty="0" smtClean="0">
                <a:latin typeface="Roboto" panose="02000000000000000000" pitchFamily="2" charset="0"/>
                <a:ea typeface="Roboto" panose="02000000000000000000" pitchFamily="2" charset="0"/>
              </a:rPr>
              <a:t>Illustrated List of Components Needed</a:t>
            </a:r>
            <a:endParaRPr lang="en-US" sz="2800" dirty="0">
              <a:latin typeface="Roboto" panose="02000000000000000000" pitchFamily="2" charset="0"/>
              <a:ea typeface="Roboto" panose="02000000000000000000" pitchFamily="2" charset="0"/>
            </a:endParaRPr>
          </a:p>
        </p:txBody>
      </p:sp>
      <p:pic>
        <p:nvPicPr>
          <p:cNvPr id="34" name="Picture 33">
            <a:extLst>
              <a:ext uri="{FF2B5EF4-FFF2-40B4-BE49-F238E27FC236}">
                <a16:creationId xmlns:a16="http://schemas.microsoft.com/office/drawing/2014/main" xmlns="" id="{92EDE8F6-7B9A-4CAE-A6E8-49FCF772389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2657" y="3576347"/>
            <a:ext cx="500063" cy="752475"/>
          </a:xfrm>
          <a:prstGeom prst="rect">
            <a:avLst/>
          </a:prstGeom>
        </p:spPr>
      </p:pic>
      <p:pic>
        <p:nvPicPr>
          <p:cNvPr id="39" name="Picture 38">
            <a:extLst>
              <a:ext uri="{FF2B5EF4-FFF2-40B4-BE49-F238E27FC236}">
                <a16:creationId xmlns:a16="http://schemas.microsoft.com/office/drawing/2014/main" xmlns="" id="{2EC81189-F3F4-4E73-AF6B-9FB22E9F0C0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07424" y="2575534"/>
            <a:ext cx="495300" cy="669131"/>
          </a:xfrm>
          <a:prstGeom prst="rect">
            <a:avLst/>
          </a:prstGeom>
        </p:spPr>
      </p:pic>
      <p:pic>
        <p:nvPicPr>
          <p:cNvPr id="71" name="Picture 4" descr="C:\Users\Juvon-MR\Pictures\My Screen Shots\Screen Shot 02-10-20 at 03.02 PM.PNG"/>
          <p:cNvPicPr>
            <a:picLocks noChangeAspect="1" noChangeArrowheads="1"/>
          </p:cNvPicPr>
          <p:nvPr/>
        </p:nvPicPr>
        <p:blipFill>
          <a:blip r:embed="rId5" cstate="print"/>
          <a:srcRect/>
          <a:stretch>
            <a:fillRect/>
          </a:stretch>
        </p:blipFill>
        <p:spPr bwMode="auto">
          <a:xfrm>
            <a:off x="6264459" y="4989550"/>
            <a:ext cx="1065573" cy="1070013"/>
          </a:xfrm>
          <a:prstGeom prst="rect">
            <a:avLst/>
          </a:prstGeom>
          <a:ln>
            <a:noFill/>
          </a:ln>
          <a:effectLst>
            <a:softEdge rad="112500"/>
          </a:effectLst>
        </p:spPr>
      </p:pic>
      <p:pic>
        <p:nvPicPr>
          <p:cNvPr id="72" name="Picture 71" descr="C:\Users\Juvon-MR\Desktop\MyBot Base Bot\PowerPoint Pics\Color Sensor.jpg"/>
          <p:cNvPicPr>
            <a:picLocks noChangeAspect="1" noChangeArrowheads="1"/>
          </p:cNvPicPr>
          <p:nvPr/>
        </p:nvPicPr>
        <p:blipFill>
          <a:blip r:embed="rId6" cstate="print"/>
          <a:srcRect l="29083" t="45812" r="43435" b="28588"/>
          <a:stretch>
            <a:fillRect/>
          </a:stretch>
        </p:blipFill>
        <p:spPr bwMode="auto">
          <a:xfrm>
            <a:off x="6104685" y="3576347"/>
            <a:ext cx="1053387" cy="981237"/>
          </a:xfrm>
          <a:prstGeom prst="rect">
            <a:avLst/>
          </a:prstGeom>
          <a:noFill/>
        </p:spPr>
      </p:pic>
    </p:spTree>
    <p:extLst>
      <p:ext uri="{BB962C8B-B14F-4D97-AF65-F5344CB8AC3E}">
        <p14:creationId xmlns:p14="http://schemas.microsoft.com/office/powerpoint/2010/main" val="23628880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 xmlns:a16="http://schemas.microsoft.com/office/drawing/2014/main" id="{611E52D2-BD57-4173-B8BE-61FB3AD60B5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5246" t="19913"/>
          <a:stretch/>
        </p:blipFill>
        <p:spPr>
          <a:xfrm>
            <a:off x="1006908" y="3067328"/>
            <a:ext cx="3174948" cy="3693158"/>
          </a:xfrm>
          <a:prstGeom prst="rect">
            <a:avLst/>
          </a:prstGeom>
        </p:spPr>
      </p:pic>
      <p:sp>
        <p:nvSpPr>
          <p:cNvPr id="4" name="Rounded Rectangle 3"/>
          <p:cNvSpPr/>
          <p:nvPr/>
        </p:nvSpPr>
        <p:spPr>
          <a:xfrm>
            <a:off x="611592" y="457205"/>
            <a:ext cx="6887529" cy="2384488"/>
          </a:xfrm>
          <a:prstGeom prst="roundRect">
            <a:avLst/>
          </a:prstGeom>
          <a:solidFill>
            <a:srgbClr val="FFFFCC"/>
          </a:solidFill>
          <a:ln w="28575">
            <a:solidFill>
              <a:srgbClr val="000099"/>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i="1" u="sng" dirty="0" smtClean="0">
                <a:solidFill>
                  <a:srgbClr val="000099"/>
                </a:solidFill>
                <a:latin typeface="HelveticaNeueLT W1G 65 Md" pitchFamily="34" charset="0"/>
              </a:rPr>
              <a:t>Move the Motors Back by One Hole</a:t>
            </a:r>
            <a:endParaRPr lang="en-US" sz="2400" b="1" i="1" u="sng" dirty="0">
              <a:solidFill>
                <a:srgbClr val="000099"/>
              </a:solidFill>
              <a:latin typeface="HelveticaNeueLT W1G 65 Md" pitchFamily="34" charset="0"/>
            </a:endParaRPr>
          </a:p>
          <a:p>
            <a:pPr algn="ctr"/>
            <a:endParaRPr lang="en-US" sz="1000" dirty="0">
              <a:solidFill>
                <a:srgbClr val="000099"/>
              </a:solidFill>
              <a:latin typeface="HelveticaNeueLT W1G 65 Md" pitchFamily="34" charset="0"/>
            </a:endParaRPr>
          </a:p>
          <a:p>
            <a:pPr algn="ctr"/>
            <a:r>
              <a:rPr lang="en-US" dirty="0" smtClean="0">
                <a:solidFill>
                  <a:srgbClr val="000099"/>
                </a:solidFill>
                <a:latin typeface="HelveticaNeueLT W1G 65 Md" pitchFamily="34" charset="0"/>
              </a:rPr>
              <a:t>In order to allow the new sensors to be mounted, it is necessary to move the motors and their mounting plates </a:t>
            </a:r>
            <a:r>
              <a:rPr lang="en-US" i="1" dirty="0" smtClean="0">
                <a:solidFill>
                  <a:srgbClr val="FF0000"/>
                </a:solidFill>
                <a:latin typeface="HelveticaNeueLT W1G 65 Md" pitchFamily="34" charset="0"/>
              </a:rPr>
              <a:t>back</a:t>
            </a:r>
            <a:r>
              <a:rPr lang="en-US" dirty="0" smtClean="0">
                <a:solidFill>
                  <a:srgbClr val="FF0000"/>
                </a:solidFill>
                <a:latin typeface="HelveticaNeueLT W1G 65 Md" pitchFamily="34" charset="0"/>
              </a:rPr>
              <a:t> </a:t>
            </a:r>
            <a:r>
              <a:rPr lang="en-US" dirty="0" smtClean="0">
                <a:solidFill>
                  <a:srgbClr val="000099"/>
                </a:solidFill>
                <a:latin typeface="HelveticaNeueLT W1G 65 Md" pitchFamily="34" charset="0"/>
              </a:rPr>
              <a:t>by one hole.</a:t>
            </a:r>
          </a:p>
          <a:p>
            <a:pPr algn="ctr"/>
            <a:endParaRPr lang="en-US" dirty="0">
              <a:solidFill>
                <a:srgbClr val="000099"/>
              </a:solidFill>
              <a:latin typeface="HelveticaNeueLT W1G 65 Md" pitchFamily="34" charset="0"/>
            </a:endParaRPr>
          </a:p>
          <a:p>
            <a:pPr algn="ctr"/>
            <a:r>
              <a:rPr lang="en-US" dirty="0" smtClean="0">
                <a:solidFill>
                  <a:srgbClr val="000099"/>
                </a:solidFill>
                <a:latin typeface="HelveticaNeueLT W1G 65 Md" pitchFamily="34" charset="0"/>
              </a:rPr>
              <a:t>This creates a gap between the motor mounts and the 3x5 plates used to mount the front bumper (or cow-catcher).</a:t>
            </a:r>
          </a:p>
          <a:p>
            <a:pPr algn="ctr"/>
            <a:endParaRPr lang="en-US" sz="400" dirty="0" smtClean="0">
              <a:solidFill>
                <a:srgbClr val="000099"/>
              </a:solidFill>
              <a:latin typeface="HelveticaNeueLT W1G 65 Md" pitchFamily="34" charset="0"/>
            </a:endParaRPr>
          </a:p>
        </p:txBody>
      </p:sp>
      <p:cxnSp>
        <p:nvCxnSpPr>
          <p:cNvPr id="17" name="Straight Arrow Connector 16"/>
          <p:cNvCxnSpPr/>
          <p:nvPr/>
        </p:nvCxnSpPr>
        <p:spPr>
          <a:xfrm flipH="1" flipV="1">
            <a:off x="2420485" y="6154252"/>
            <a:ext cx="67254" cy="446270"/>
          </a:xfrm>
          <a:prstGeom prst="straightConnector1">
            <a:avLst/>
          </a:prstGeom>
          <a:ln w="571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2494674" y="5906530"/>
            <a:ext cx="1563968" cy="667195"/>
          </a:xfrm>
          <a:prstGeom prst="straightConnector1">
            <a:avLst/>
          </a:prstGeom>
          <a:ln w="5715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058642" y="5300169"/>
            <a:ext cx="2804160" cy="1077218"/>
          </a:xfrm>
          <a:prstGeom prst="rect">
            <a:avLst/>
          </a:prstGeom>
          <a:noFill/>
          <a:ln>
            <a:solidFill>
              <a:srgbClr val="FF0000"/>
            </a:solidFill>
          </a:ln>
        </p:spPr>
        <p:txBody>
          <a:bodyPr wrap="square" rtlCol="0">
            <a:spAutoFit/>
          </a:bodyPr>
          <a:lstStyle/>
          <a:p>
            <a:r>
              <a:rPr lang="en-US" sz="1600" b="1" dirty="0" smtClean="0"/>
              <a:t>Move the motor mounting plates towards the back of the robot by ONE hole, creating an 8mm wide gap here.</a:t>
            </a:r>
            <a:endParaRPr lang="en-US" sz="1600" b="1" dirty="0"/>
          </a:p>
        </p:txBody>
      </p:sp>
      <p:grpSp>
        <p:nvGrpSpPr>
          <p:cNvPr id="42" name="Group 41"/>
          <p:cNvGrpSpPr/>
          <p:nvPr/>
        </p:nvGrpSpPr>
        <p:grpSpPr>
          <a:xfrm>
            <a:off x="2353231" y="4508653"/>
            <a:ext cx="1649528" cy="1687935"/>
            <a:chOff x="2256246" y="4466318"/>
            <a:chExt cx="1649528" cy="1687935"/>
          </a:xfrm>
        </p:grpSpPr>
        <p:cxnSp>
          <p:nvCxnSpPr>
            <p:cNvPr id="8" name="Straight Connector 7"/>
            <p:cNvCxnSpPr/>
            <p:nvPr/>
          </p:nvCxnSpPr>
          <p:spPr>
            <a:xfrm flipV="1">
              <a:off x="2256246" y="4503385"/>
              <a:ext cx="1020354" cy="86868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2323499" y="5906530"/>
              <a:ext cx="252885" cy="192674"/>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3238991" y="5334997"/>
              <a:ext cx="84977" cy="73056"/>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flipV="1">
              <a:off x="3276601" y="4466318"/>
              <a:ext cx="47367" cy="868679"/>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flipV="1">
              <a:off x="2278743" y="5371525"/>
              <a:ext cx="44757" cy="782728"/>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29" name="Right Arrow 28"/>
            <p:cNvSpPr/>
            <p:nvPr/>
          </p:nvSpPr>
          <p:spPr>
            <a:xfrm rot="19335498">
              <a:off x="3337363" y="4507309"/>
              <a:ext cx="568411" cy="3768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p:cNvGrpSpPr/>
          <p:nvPr/>
        </p:nvGrpSpPr>
        <p:grpSpPr>
          <a:xfrm>
            <a:off x="1969034" y="4263082"/>
            <a:ext cx="960951" cy="927846"/>
            <a:chOff x="1872049" y="4263082"/>
            <a:chExt cx="960951" cy="927846"/>
          </a:xfrm>
        </p:grpSpPr>
        <p:cxnSp>
          <p:nvCxnSpPr>
            <p:cNvPr id="30" name="Straight Arrow Connector 29"/>
            <p:cNvCxnSpPr/>
            <p:nvPr/>
          </p:nvCxnSpPr>
          <p:spPr>
            <a:xfrm flipV="1">
              <a:off x="2301121" y="4554754"/>
              <a:ext cx="0" cy="636174"/>
            </a:xfrm>
            <a:prstGeom prst="straightConnector1">
              <a:avLst/>
            </a:prstGeom>
            <a:ln w="28575">
              <a:solidFill>
                <a:srgbClr val="FFFF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V="1">
              <a:off x="2428579" y="4453962"/>
              <a:ext cx="0" cy="636174"/>
            </a:xfrm>
            <a:prstGeom prst="straightConnector1">
              <a:avLst/>
            </a:prstGeom>
            <a:ln w="28575">
              <a:solidFill>
                <a:srgbClr val="FFFF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1872049" y="4668968"/>
              <a:ext cx="429072" cy="318086"/>
            </a:xfrm>
            <a:prstGeom prst="straightConnector1">
              <a:avLst/>
            </a:prstGeom>
            <a:ln w="28575">
              <a:solidFill>
                <a:srgbClr val="FFFF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a:off x="2437584" y="4263082"/>
              <a:ext cx="395416" cy="312856"/>
            </a:xfrm>
            <a:prstGeom prst="straightConnector1">
              <a:avLst/>
            </a:prstGeom>
            <a:ln w="28575">
              <a:solidFill>
                <a:srgbClr val="FFFF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pic>
        <p:nvPicPr>
          <p:cNvPr id="43" name="Picture 42">
            <a:extLst>
              <a:ext uri="{FF2B5EF4-FFF2-40B4-BE49-F238E27FC236}">
                <a16:creationId xmlns="" xmlns:a16="http://schemas.microsoft.com/office/drawing/2014/main" id="{3B339684-324D-4A7B-8D16-ADED4EB7C65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2633" t="42437" b="828"/>
          <a:stretch/>
        </p:blipFill>
        <p:spPr>
          <a:xfrm>
            <a:off x="329996" y="6940863"/>
            <a:ext cx="4615186" cy="2964873"/>
          </a:xfrm>
          <a:prstGeom prst="rect">
            <a:avLst/>
          </a:prstGeom>
        </p:spPr>
      </p:pic>
      <p:sp>
        <p:nvSpPr>
          <p:cNvPr id="44" name="TextBox 43"/>
          <p:cNvSpPr txBox="1"/>
          <p:nvPr/>
        </p:nvSpPr>
        <p:spPr>
          <a:xfrm>
            <a:off x="4719768" y="6696857"/>
            <a:ext cx="2804160" cy="2308324"/>
          </a:xfrm>
          <a:prstGeom prst="rect">
            <a:avLst/>
          </a:prstGeom>
          <a:solidFill>
            <a:schemeClr val="bg1"/>
          </a:solidFill>
          <a:ln>
            <a:noFill/>
          </a:ln>
        </p:spPr>
        <p:txBody>
          <a:bodyPr wrap="square" rtlCol="0">
            <a:spAutoFit/>
          </a:bodyPr>
          <a:lstStyle/>
          <a:p>
            <a:r>
              <a:rPr lang="en-US" sz="1600" b="1" dirty="0" smtClean="0"/>
              <a:t>For each motor mounting plate, loosen and remove the screws, carefully slide the unit back by one hole, and reattach using the screws and nuts. </a:t>
            </a:r>
          </a:p>
          <a:p>
            <a:endParaRPr lang="en-US" sz="1600" b="1" dirty="0"/>
          </a:p>
          <a:p>
            <a:r>
              <a:rPr lang="en-US" sz="1600" b="1" dirty="0" smtClean="0"/>
              <a:t>When complete, you will have four (4) empty holes in front of each motor unit.</a:t>
            </a:r>
            <a:endParaRPr lang="en-US" sz="1600" b="1" dirty="0"/>
          </a:p>
        </p:txBody>
      </p:sp>
      <p:cxnSp>
        <p:nvCxnSpPr>
          <p:cNvPr id="45" name="Straight Arrow Connector 44"/>
          <p:cNvCxnSpPr/>
          <p:nvPr/>
        </p:nvCxnSpPr>
        <p:spPr>
          <a:xfrm flipH="1" flipV="1">
            <a:off x="957079" y="9125647"/>
            <a:ext cx="580779" cy="544826"/>
          </a:xfrm>
          <a:prstGeom prst="straightConnector1">
            <a:avLst/>
          </a:prstGeom>
          <a:ln w="571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1540786" y="9074739"/>
            <a:ext cx="3103418" cy="830997"/>
          </a:xfrm>
          <a:prstGeom prst="rect">
            <a:avLst/>
          </a:prstGeom>
          <a:solidFill>
            <a:schemeClr val="bg1"/>
          </a:solidFill>
          <a:ln>
            <a:solidFill>
              <a:srgbClr val="FF0000"/>
            </a:solidFill>
          </a:ln>
        </p:spPr>
        <p:txBody>
          <a:bodyPr wrap="square" rtlCol="0">
            <a:spAutoFit/>
          </a:bodyPr>
          <a:lstStyle/>
          <a:p>
            <a:r>
              <a:rPr lang="en-US" sz="1600" b="1" dirty="0" smtClean="0"/>
              <a:t>Move back one hole so that the motors are mounted with four (4) empty holes in front of them.</a:t>
            </a:r>
            <a:endParaRPr lang="en-US" sz="1600" b="1" dirty="0"/>
          </a:p>
        </p:txBody>
      </p:sp>
      <p:sp>
        <p:nvSpPr>
          <p:cNvPr id="51" name="TextBox 50">
            <a:extLst>
              <a:ext uri="{FF2B5EF4-FFF2-40B4-BE49-F238E27FC236}">
                <a16:creationId xmlns="" xmlns:a16="http://schemas.microsoft.com/office/drawing/2014/main" id="{5ADF12CE-F65C-4E5A-8BF5-ABB5A91A1AAA}"/>
              </a:ext>
            </a:extLst>
          </p:cNvPr>
          <p:cNvSpPr txBox="1"/>
          <p:nvPr/>
        </p:nvSpPr>
        <p:spPr>
          <a:xfrm>
            <a:off x="227009" y="278249"/>
            <a:ext cx="460382" cy="669414"/>
          </a:xfrm>
          <a:prstGeom prst="rect">
            <a:avLst/>
          </a:prstGeom>
          <a:noFill/>
        </p:spPr>
        <p:txBody>
          <a:bodyPr wrap="none" rtlCol="0">
            <a:spAutoFit/>
          </a:bodyPr>
          <a:lstStyle/>
          <a:p>
            <a:pPr algn="ctr"/>
            <a:r>
              <a:rPr lang="en-US" sz="3750" dirty="0">
                <a:latin typeface="Roboto" panose="02000000000000000000" pitchFamily="2" charset="0"/>
                <a:ea typeface="Roboto" panose="02000000000000000000" pitchFamily="2" charset="0"/>
              </a:rPr>
              <a:t>1</a:t>
            </a:r>
          </a:p>
        </p:txBody>
      </p:sp>
    </p:spTree>
    <p:extLst>
      <p:ext uri="{BB962C8B-B14F-4D97-AF65-F5344CB8AC3E}">
        <p14:creationId xmlns:p14="http://schemas.microsoft.com/office/powerpoint/2010/main" val="5320110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 xmlns:a16="http://schemas.microsoft.com/office/drawing/2014/main" id="{9F6F008C-C859-49D2-9418-935A11E8239D}"/>
              </a:ext>
            </a:extLst>
          </p:cNvPr>
          <p:cNvGrpSpPr/>
          <p:nvPr/>
        </p:nvGrpSpPr>
        <p:grpSpPr>
          <a:xfrm>
            <a:off x="395928" y="4972050"/>
            <a:ext cx="6981185" cy="114300"/>
            <a:chOff x="1583712" y="19888200"/>
            <a:chExt cx="27924738" cy="457200"/>
          </a:xfrm>
        </p:grpSpPr>
        <p:sp>
          <p:nvSpPr>
            <p:cNvPr id="4" name="Rectangle 3">
              <a:extLst>
                <a:ext uri="{FF2B5EF4-FFF2-40B4-BE49-F238E27FC236}">
                  <a16:creationId xmlns="" xmlns:a16="http://schemas.microsoft.com/office/drawing/2014/main" id="{D5D303E8-1F90-4AD3-8F62-13C833BA521C}"/>
                </a:ext>
              </a:extLst>
            </p:cNvPr>
            <p:cNvSpPr/>
            <p:nvPr/>
          </p:nvSpPr>
          <p:spPr>
            <a:xfrm>
              <a:off x="1828800" y="19888200"/>
              <a:ext cx="27432000" cy="457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 dirty="0"/>
            </a:p>
          </p:txBody>
        </p:sp>
        <p:sp>
          <p:nvSpPr>
            <p:cNvPr id="5" name="Oval 4">
              <a:extLst>
                <a:ext uri="{FF2B5EF4-FFF2-40B4-BE49-F238E27FC236}">
                  <a16:creationId xmlns="" xmlns:a16="http://schemas.microsoft.com/office/drawing/2014/main" id="{C8FFF7D9-D222-42D4-8D24-272631EC7C3B}"/>
                </a:ext>
              </a:extLst>
            </p:cNvPr>
            <p:cNvSpPr/>
            <p:nvPr/>
          </p:nvSpPr>
          <p:spPr>
            <a:xfrm>
              <a:off x="29051250" y="19888200"/>
              <a:ext cx="457200" cy="457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
            </a:p>
          </p:txBody>
        </p:sp>
        <p:sp>
          <p:nvSpPr>
            <p:cNvPr id="6" name="Oval 5">
              <a:extLst>
                <a:ext uri="{FF2B5EF4-FFF2-40B4-BE49-F238E27FC236}">
                  <a16:creationId xmlns="" xmlns:a16="http://schemas.microsoft.com/office/drawing/2014/main" id="{F99C8D66-AF8D-4851-8A59-0CC686EAFB55}"/>
                </a:ext>
              </a:extLst>
            </p:cNvPr>
            <p:cNvSpPr/>
            <p:nvPr/>
          </p:nvSpPr>
          <p:spPr>
            <a:xfrm>
              <a:off x="1583712" y="19888200"/>
              <a:ext cx="457200" cy="457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
            </a:p>
          </p:txBody>
        </p:sp>
      </p:grpSp>
      <p:sp>
        <p:nvSpPr>
          <p:cNvPr id="8" name="TextBox 7">
            <a:extLst>
              <a:ext uri="{FF2B5EF4-FFF2-40B4-BE49-F238E27FC236}">
                <a16:creationId xmlns="" xmlns:a16="http://schemas.microsoft.com/office/drawing/2014/main" id="{5ADF12CE-F65C-4E5A-8BF5-ABB5A91A1AAA}"/>
              </a:ext>
            </a:extLst>
          </p:cNvPr>
          <p:cNvSpPr txBox="1"/>
          <p:nvPr/>
        </p:nvSpPr>
        <p:spPr>
          <a:xfrm>
            <a:off x="227810" y="278249"/>
            <a:ext cx="458780" cy="669414"/>
          </a:xfrm>
          <a:prstGeom prst="rect">
            <a:avLst/>
          </a:prstGeom>
          <a:noFill/>
        </p:spPr>
        <p:txBody>
          <a:bodyPr wrap="none" rtlCol="0">
            <a:spAutoFit/>
          </a:bodyPr>
          <a:lstStyle/>
          <a:p>
            <a:pPr algn="ctr"/>
            <a:r>
              <a:rPr lang="en-US" sz="3750" dirty="0">
                <a:latin typeface="Roboto" panose="02000000000000000000" pitchFamily="2" charset="0"/>
                <a:ea typeface="Roboto" panose="02000000000000000000" pitchFamily="2" charset="0"/>
              </a:rPr>
              <a:t>2</a:t>
            </a:r>
          </a:p>
        </p:txBody>
      </p:sp>
      <p:sp>
        <p:nvSpPr>
          <p:cNvPr id="9" name="TextBox 8">
            <a:extLst>
              <a:ext uri="{FF2B5EF4-FFF2-40B4-BE49-F238E27FC236}">
                <a16:creationId xmlns="" xmlns:a16="http://schemas.microsoft.com/office/drawing/2014/main" id="{78775E8F-FE1E-469B-AEB5-85326E965A26}"/>
              </a:ext>
            </a:extLst>
          </p:cNvPr>
          <p:cNvSpPr txBox="1"/>
          <p:nvPr/>
        </p:nvSpPr>
        <p:spPr>
          <a:xfrm>
            <a:off x="377330" y="5261185"/>
            <a:ext cx="458780" cy="669414"/>
          </a:xfrm>
          <a:prstGeom prst="rect">
            <a:avLst/>
          </a:prstGeom>
          <a:noFill/>
        </p:spPr>
        <p:txBody>
          <a:bodyPr wrap="none" rtlCol="0">
            <a:spAutoFit/>
          </a:bodyPr>
          <a:lstStyle/>
          <a:p>
            <a:pPr algn="ctr"/>
            <a:r>
              <a:rPr lang="en-US" sz="3750" dirty="0">
                <a:latin typeface="Roboto" panose="02000000000000000000" pitchFamily="2" charset="0"/>
                <a:ea typeface="Roboto" panose="02000000000000000000" pitchFamily="2" charset="0"/>
              </a:rPr>
              <a:t>3</a:t>
            </a:r>
          </a:p>
        </p:txBody>
      </p:sp>
      <p:sp>
        <p:nvSpPr>
          <p:cNvPr id="37" name="Rectangle: Rounded Corners 10">
            <a:extLst>
              <a:ext uri="{FF2B5EF4-FFF2-40B4-BE49-F238E27FC236}">
                <a16:creationId xmlns:a16="http://schemas.microsoft.com/office/drawing/2014/main" xmlns="" id="{9D04CFCE-CC23-4BD0-9B75-29462ED86D35}"/>
              </a:ext>
            </a:extLst>
          </p:cNvPr>
          <p:cNvSpPr/>
          <p:nvPr/>
        </p:nvSpPr>
        <p:spPr>
          <a:xfrm>
            <a:off x="819787" y="356515"/>
            <a:ext cx="1542414" cy="1739461"/>
          </a:xfrm>
          <a:prstGeom prst="roundRect">
            <a:avLst/>
          </a:prstGeom>
          <a:noFill/>
          <a:ln w="635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 dirty="0">
              <a:latin typeface="Roboto" panose="02000000000000000000" pitchFamily="2" charset="0"/>
              <a:ea typeface="Roboto" panose="02000000000000000000" pitchFamily="2" charset="0"/>
            </a:endParaRPr>
          </a:p>
        </p:txBody>
      </p:sp>
      <p:pic>
        <p:nvPicPr>
          <p:cNvPr id="38" name="Picture 5" descr="C:\Users\Juvon-MR\Desktop\MyBot Base Bot\PowerPoint Pics\3x9 Flanged Plate.jpg"/>
          <p:cNvPicPr>
            <a:picLocks noChangeAspect="1" noChangeArrowheads="1"/>
          </p:cNvPicPr>
          <p:nvPr/>
        </p:nvPicPr>
        <p:blipFill>
          <a:blip r:embed="rId2" cstate="print"/>
          <a:srcRect l="28424" t="34895" r="32235" b="37435"/>
          <a:stretch>
            <a:fillRect/>
          </a:stretch>
        </p:blipFill>
        <p:spPr bwMode="auto">
          <a:xfrm>
            <a:off x="1053390" y="442740"/>
            <a:ext cx="1061650" cy="746711"/>
          </a:xfrm>
          <a:prstGeom prst="rect">
            <a:avLst/>
          </a:prstGeom>
          <a:noFill/>
        </p:spPr>
      </p:pic>
      <p:sp>
        <p:nvSpPr>
          <p:cNvPr id="39" name="TextBox 38">
            <a:extLst>
              <a:ext uri="{FF2B5EF4-FFF2-40B4-BE49-F238E27FC236}">
                <a16:creationId xmlns:a16="http://schemas.microsoft.com/office/drawing/2014/main" xmlns="" id="{5DD3B5A4-CBF9-4256-BA53-58281A1952DF}"/>
              </a:ext>
            </a:extLst>
          </p:cNvPr>
          <p:cNvSpPr txBox="1"/>
          <p:nvPr/>
        </p:nvSpPr>
        <p:spPr>
          <a:xfrm>
            <a:off x="1841522" y="1010875"/>
            <a:ext cx="410689" cy="380873"/>
          </a:xfrm>
          <a:prstGeom prst="rect">
            <a:avLst/>
          </a:prstGeom>
          <a:noFill/>
        </p:spPr>
        <p:txBody>
          <a:bodyPr wrap="none" rtlCol="0">
            <a:spAutoFit/>
          </a:bodyPr>
          <a:lstStyle/>
          <a:p>
            <a:pPr algn="ctr"/>
            <a:r>
              <a:rPr lang="en-US" sz="1875" dirty="0">
                <a:ea typeface="Roboto" panose="02000000000000000000" pitchFamily="2" charset="0"/>
              </a:rPr>
              <a:t>x1</a:t>
            </a:r>
            <a:endParaRPr lang="en-US" sz="1250" dirty="0">
              <a:ea typeface="Roboto" panose="02000000000000000000" pitchFamily="2" charset="0"/>
            </a:endParaRPr>
          </a:p>
        </p:txBody>
      </p:sp>
      <p:pic>
        <p:nvPicPr>
          <p:cNvPr id="47" name="Picture 46">
            <a:extLst>
              <a:ext uri="{FF2B5EF4-FFF2-40B4-BE49-F238E27FC236}">
                <a16:creationId xmlns:a16="http://schemas.microsoft.com/office/drawing/2014/main" xmlns="" id="{333E6A30-D68C-4705-9F8C-8B74F7621F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69732" y="1496841"/>
            <a:ext cx="270919" cy="366002"/>
          </a:xfrm>
          <a:prstGeom prst="rect">
            <a:avLst/>
          </a:prstGeom>
        </p:spPr>
      </p:pic>
      <p:sp>
        <p:nvSpPr>
          <p:cNvPr id="48" name="TextBox 47">
            <a:extLst>
              <a:ext uri="{FF2B5EF4-FFF2-40B4-BE49-F238E27FC236}">
                <a16:creationId xmlns:a16="http://schemas.microsoft.com/office/drawing/2014/main" xmlns="" id="{5DD3B5A4-CBF9-4256-BA53-58281A1952DF}"/>
              </a:ext>
            </a:extLst>
          </p:cNvPr>
          <p:cNvSpPr txBox="1"/>
          <p:nvPr/>
        </p:nvSpPr>
        <p:spPr>
          <a:xfrm>
            <a:off x="1562268" y="1598478"/>
            <a:ext cx="410689" cy="380873"/>
          </a:xfrm>
          <a:prstGeom prst="rect">
            <a:avLst/>
          </a:prstGeom>
          <a:noFill/>
        </p:spPr>
        <p:txBody>
          <a:bodyPr wrap="none" rtlCol="0">
            <a:spAutoFit/>
          </a:bodyPr>
          <a:lstStyle/>
          <a:p>
            <a:pPr algn="ctr"/>
            <a:r>
              <a:rPr lang="en-US" sz="1875" dirty="0">
                <a:ea typeface="Roboto" panose="02000000000000000000" pitchFamily="2" charset="0"/>
              </a:rPr>
              <a:t>x2</a:t>
            </a:r>
            <a:endParaRPr lang="en-US" sz="1250" dirty="0">
              <a:ea typeface="Roboto" panose="02000000000000000000" pitchFamily="2" charset="0"/>
            </a:endParaRPr>
          </a:p>
        </p:txBody>
      </p:sp>
      <p:pic>
        <p:nvPicPr>
          <p:cNvPr id="49" name="Picture 5" descr="C:\Users\Juvon-MR\Desktop\MyBot Base Bot\PowerPoint Pics\BBM2 Step6 v5 (Front View).jpg"/>
          <p:cNvPicPr>
            <a:picLocks noChangeAspect="1" noChangeArrowheads="1"/>
          </p:cNvPicPr>
          <p:nvPr/>
        </p:nvPicPr>
        <p:blipFill rotWithShape="1">
          <a:blip r:embed="rId4" cstate="print"/>
          <a:srcRect l="12173" t="37292" r="27052" b="22326"/>
          <a:stretch/>
        </p:blipFill>
        <p:spPr bwMode="auto">
          <a:xfrm>
            <a:off x="819787" y="2839396"/>
            <a:ext cx="2145313" cy="1425416"/>
          </a:xfrm>
          <a:prstGeom prst="rect">
            <a:avLst/>
          </a:prstGeom>
          <a:noFill/>
        </p:spPr>
      </p:pic>
      <p:pic>
        <p:nvPicPr>
          <p:cNvPr id="51" name="Picture 1" descr="C:\Users\Juvon-MR\Desktop\MyBot Base Bot\PowerPoint Pics\BBM2 Step8 v3(V2).png"/>
          <p:cNvPicPr>
            <a:picLocks noChangeAspect="1" noChangeArrowheads="1"/>
          </p:cNvPicPr>
          <p:nvPr/>
        </p:nvPicPr>
        <p:blipFill>
          <a:blip r:embed="rId5" cstate="print"/>
          <a:srcRect l="15686" t="21078" r="20466" b="14829"/>
          <a:stretch>
            <a:fillRect/>
          </a:stretch>
        </p:blipFill>
        <p:spPr bwMode="auto">
          <a:xfrm>
            <a:off x="3062202" y="255681"/>
            <a:ext cx="4467225" cy="4484374"/>
          </a:xfrm>
          <a:prstGeom prst="rect">
            <a:avLst/>
          </a:prstGeom>
          <a:noFill/>
        </p:spPr>
      </p:pic>
      <p:sp>
        <p:nvSpPr>
          <p:cNvPr id="52" name="Rectangle: Rounded Corners 10">
            <a:extLst>
              <a:ext uri="{FF2B5EF4-FFF2-40B4-BE49-F238E27FC236}">
                <a16:creationId xmlns:a16="http://schemas.microsoft.com/office/drawing/2014/main" xmlns="" id="{9D04CFCE-CC23-4BD0-9B75-29462ED86D35}"/>
              </a:ext>
            </a:extLst>
          </p:cNvPr>
          <p:cNvSpPr/>
          <p:nvPr/>
        </p:nvSpPr>
        <p:spPr>
          <a:xfrm>
            <a:off x="839550" y="5277142"/>
            <a:ext cx="2239037" cy="1999957"/>
          </a:xfrm>
          <a:prstGeom prst="roundRect">
            <a:avLst/>
          </a:prstGeom>
          <a:noFill/>
          <a:ln w="635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 dirty="0">
              <a:latin typeface="Roboto" panose="02000000000000000000" pitchFamily="2" charset="0"/>
              <a:ea typeface="Roboto" panose="02000000000000000000" pitchFamily="2" charset="0"/>
            </a:endParaRPr>
          </a:p>
        </p:txBody>
      </p:sp>
      <p:sp>
        <p:nvSpPr>
          <p:cNvPr id="53" name="TextBox 52">
            <a:extLst>
              <a:ext uri="{FF2B5EF4-FFF2-40B4-BE49-F238E27FC236}">
                <a16:creationId xmlns:a16="http://schemas.microsoft.com/office/drawing/2014/main" xmlns="" id="{ED317C05-B827-4580-87B9-85304070469A}"/>
              </a:ext>
            </a:extLst>
          </p:cNvPr>
          <p:cNvSpPr txBox="1"/>
          <p:nvPr/>
        </p:nvSpPr>
        <p:spPr>
          <a:xfrm>
            <a:off x="1679086" y="5820883"/>
            <a:ext cx="410689" cy="380873"/>
          </a:xfrm>
          <a:prstGeom prst="rect">
            <a:avLst/>
          </a:prstGeom>
          <a:noFill/>
        </p:spPr>
        <p:txBody>
          <a:bodyPr wrap="none" rtlCol="0">
            <a:spAutoFit/>
          </a:bodyPr>
          <a:lstStyle/>
          <a:p>
            <a:pPr algn="ctr"/>
            <a:r>
              <a:rPr lang="en-US" sz="1875" dirty="0">
                <a:ea typeface="Roboto" panose="02000000000000000000" pitchFamily="2" charset="0"/>
              </a:rPr>
              <a:t>x1</a:t>
            </a:r>
            <a:endParaRPr lang="en-US" sz="1250" dirty="0">
              <a:ea typeface="Roboto" panose="02000000000000000000" pitchFamily="2" charset="0"/>
            </a:endParaRPr>
          </a:p>
        </p:txBody>
      </p:sp>
      <p:sp>
        <p:nvSpPr>
          <p:cNvPr id="54" name="TextBox 53">
            <a:extLst>
              <a:ext uri="{FF2B5EF4-FFF2-40B4-BE49-F238E27FC236}">
                <a16:creationId xmlns:a16="http://schemas.microsoft.com/office/drawing/2014/main" xmlns="" id="{306F4175-C440-4395-9B3A-8AC88592D42C}"/>
              </a:ext>
            </a:extLst>
          </p:cNvPr>
          <p:cNvSpPr txBox="1"/>
          <p:nvPr/>
        </p:nvSpPr>
        <p:spPr>
          <a:xfrm>
            <a:off x="1380828" y="6735549"/>
            <a:ext cx="410690" cy="380873"/>
          </a:xfrm>
          <a:prstGeom prst="rect">
            <a:avLst/>
          </a:prstGeom>
          <a:noFill/>
        </p:spPr>
        <p:txBody>
          <a:bodyPr wrap="none" rtlCol="0">
            <a:spAutoFit/>
          </a:bodyPr>
          <a:lstStyle/>
          <a:p>
            <a:pPr algn="ctr"/>
            <a:r>
              <a:rPr lang="en-US" sz="1875" dirty="0" smtClean="0">
                <a:ea typeface="Roboto" panose="02000000000000000000" pitchFamily="2" charset="0"/>
              </a:rPr>
              <a:t>x4</a:t>
            </a:r>
            <a:endParaRPr lang="en-US" sz="1250" dirty="0">
              <a:ea typeface="Roboto" panose="02000000000000000000" pitchFamily="2" charset="0"/>
            </a:endParaRPr>
          </a:p>
        </p:txBody>
      </p:sp>
      <p:pic>
        <p:nvPicPr>
          <p:cNvPr id="55" name="Picture 54">
            <a:extLst>
              <a:ext uri="{FF2B5EF4-FFF2-40B4-BE49-F238E27FC236}">
                <a16:creationId xmlns:a16="http://schemas.microsoft.com/office/drawing/2014/main" xmlns="" id="{9B84FFF9-DBF8-4F59-BD38-283768D53A2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22131" y="6644544"/>
            <a:ext cx="247857" cy="372965"/>
          </a:xfrm>
          <a:prstGeom prst="rect">
            <a:avLst/>
          </a:prstGeom>
          <a:effectLst>
            <a:innerShdw blurRad="114300">
              <a:prstClr val="black"/>
            </a:innerShdw>
          </a:effectLst>
        </p:spPr>
      </p:pic>
      <p:pic>
        <p:nvPicPr>
          <p:cNvPr id="56" name="Picture 55" descr="C:\Users\Juvon-MR\Desktop\MyBot Base Bot\PowerPoint Pics\Color Sensor.jpg"/>
          <p:cNvPicPr>
            <a:picLocks noChangeAspect="1" noChangeArrowheads="1"/>
          </p:cNvPicPr>
          <p:nvPr/>
        </p:nvPicPr>
        <p:blipFill>
          <a:blip r:embed="rId7" cstate="print"/>
          <a:srcRect l="29083" t="45812" r="43435" b="28588"/>
          <a:stretch>
            <a:fillRect/>
          </a:stretch>
        </p:blipFill>
        <p:spPr bwMode="auto">
          <a:xfrm>
            <a:off x="945238" y="5405933"/>
            <a:ext cx="772723" cy="719796"/>
          </a:xfrm>
          <a:prstGeom prst="rect">
            <a:avLst/>
          </a:prstGeom>
          <a:noFill/>
        </p:spPr>
      </p:pic>
      <p:sp>
        <p:nvSpPr>
          <p:cNvPr id="57" name="TextBox 56">
            <a:extLst>
              <a:ext uri="{FF2B5EF4-FFF2-40B4-BE49-F238E27FC236}">
                <a16:creationId xmlns:a16="http://schemas.microsoft.com/office/drawing/2014/main" xmlns="" id="{ED317C05-B827-4580-87B9-85304070469A}"/>
              </a:ext>
            </a:extLst>
          </p:cNvPr>
          <p:cNvSpPr txBox="1"/>
          <p:nvPr/>
        </p:nvSpPr>
        <p:spPr>
          <a:xfrm>
            <a:off x="2092403" y="6020071"/>
            <a:ext cx="949610" cy="1027204"/>
          </a:xfrm>
          <a:prstGeom prst="rect">
            <a:avLst/>
          </a:prstGeom>
          <a:noFill/>
        </p:spPr>
        <p:txBody>
          <a:bodyPr wrap="square" rtlCol="0">
            <a:spAutoFit/>
          </a:bodyPr>
          <a:lstStyle/>
          <a:p>
            <a:pPr algn="ctr"/>
            <a:r>
              <a:rPr lang="en-US" sz="1875" dirty="0" smtClean="0">
                <a:ea typeface="Roboto" panose="02000000000000000000" pitchFamily="2" charset="0"/>
              </a:rPr>
              <a:t>x1 </a:t>
            </a:r>
            <a:r>
              <a:rPr lang="en-US" sz="1400" dirty="0" smtClean="0">
                <a:ea typeface="Roboto" panose="02000000000000000000" pitchFamily="2" charset="0"/>
              </a:rPr>
              <a:t>(Magnetic Field Sensor)</a:t>
            </a:r>
            <a:endParaRPr lang="en-US" sz="1400" dirty="0">
              <a:ea typeface="Roboto" panose="02000000000000000000" pitchFamily="2" charset="0"/>
            </a:endParaRPr>
          </a:p>
        </p:txBody>
      </p:sp>
      <p:pic>
        <p:nvPicPr>
          <p:cNvPr id="58" name="Picture 57">
            <a:extLst>
              <a:ext uri="{FF2B5EF4-FFF2-40B4-BE49-F238E27FC236}">
                <a16:creationId xmlns:a16="http://schemas.microsoft.com/office/drawing/2014/main" xmlns="" id="{4C84992B-7F93-44D0-914E-F42312C86456}"/>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184854" y="5384114"/>
            <a:ext cx="685800" cy="594566"/>
          </a:xfrm>
          <a:prstGeom prst="rect">
            <a:avLst/>
          </a:prstGeom>
        </p:spPr>
      </p:pic>
      <p:pic>
        <p:nvPicPr>
          <p:cNvPr id="59" name="Picture 1" descr="C:\Users\Juvon-MR\Desktop\MyBot Base Bot\PowerPoint Pics\BBM2 Step11 v2.png"/>
          <p:cNvPicPr>
            <a:picLocks noChangeAspect="1" noChangeArrowheads="1"/>
          </p:cNvPicPr>
          <p:nvPr/>
        </p:nvPicPr>
        <p:blipFill>
          <a:blip r:embed="rId9" cstate="print"/>
          <a:srcRect l="18382" t="12990" r="12377" b="16422"/>
          <a:stretch>
            <a:fillRect/>
          </a:stretch>
        </p:blipFill>
        <p:spPr bwMode="auto">
          <a:xfrm>
            <a:off x="3967750" y="5117843"/>
            <a:ext cx="3693810" cy="3765725"/>
          </a:xfrm>
          <a:prstGeom prst="rect">
            <a:avLst/>
          </a:prstGeom>
          <a:noFill/>
        </p:spPr>
      </p:pic>
      <p:pic>
        <p:nvPicPr>
          <p:cNvPr id="60" name="Picture 3" descr="C:\Users\Juvon-MR\Desktop\MyBot Base Bot\PowerPoint Pics\BBM2 Step11 v2 (Zoomed in View).png"/>
          <p:cNvPicPr>
            <a:picLocks noChangeAspect="1" noChangeArrowheads="1"/>
          </p:cNvPicPr>
          <p:nvPr/>
        </p:nvPicPr>
        <p:blipFill>
          <a:blip r:embed="rId10" cstate="print"/>
          <a:srcRect t="14951" b="28064"/>
          <a:stretch>
            <a:fillRect/>
          </a:stretch>
        </p:blipFill>
        <p:spPr bwMode="auto">
          <a:xfrm>
            <a:off x="193960" y="7725177"/>
            <a:ext cx="3519270" cy="2005466"/>
          </a:xfrm>
          <a:prstGeom prst="rect">
            <a:avLst/>
          </a:prstGeom>
          <a:noFill/>
        </p:spPr>
      </p:pic>
    </p:spTree>
    <p:extLst>
      <p:ext uri="{BB962C8B-B14F-4D97-AF65-F5344CB8AC3E}">
        <p14:creationId xmlns:p14="http://schemas.microsoft.com/office/powerpoint/2010/main" val="34157884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able 15">
            <a:extLst>
              <a:ext uri="{FF2B5EF4-FFF2-40B4-BE49-F238E27FC236}">
                <a16:creationId xmlns="" xmlns:a16="http://schemas.microsoft.com/office/drawing/2014/main" id="{A484ECA7-DD73-428D-9947-70924D35A2F5}"/>
              </a:ext>
            </a:extLst>
          </p:cNvPr>
          <p:cNvGraphicFramePr>
            <a:graphicFrameLocks noGrp="1"/>
          </p:cNvGraphicFramePr>
          <p:nvPr>
            <p:extLst>
              <p:ext uri="{D42A27DB-BD31-4B8C-83A1-F6EECF244321}">
                <p14:modId xmlns:p14="http://schemas.microsoft.com/office/powerpoint/2010/main" val="1485113227"/>
              </p:ext>
            </p:extLst>
          </p:nvPr>
        </p:nvGraphicFramePr>
        <p:xfrm>
          <a:off x="1208823" y="991396"/>
          <a:ext cx="3514977" cy="4742307"/>
        </p:xfrm>
        <a:graphic>
          <a:graphicData uri="http://schemas.openxmlformats.org/drawingml/2006/table">
            <a:tbl>
              <a:tblPr firstRow="1" bandRow="1">
                <a:tableStyleId>{5C22544A-7EE6-4342-B048-85BDC9FD1C3A}</a:tableStyleId>
              </a:tblPr>
              <a:tblGrid>
                <a:gridCol w="1593935">
                  <a:extLst>
                    <a:ext uri="{9D8B030D-6E8A-4147-A177-3AD203B41FA5}">
                      <a16:colId xmlns="" xmlns:a16="http://schemas.microsoft.com/office/drawing/2014/main" val="130815134"/>
                    </a:ext>
                  </a:extLst>
                </a:gridCol>
                <a:gridCol w="578617">
                  <a:extLst>
                    <a:ext uri="{9D8B030D-6E8A-4147-A177-3AD203B41FA5}">
                      <a16:colId xmlns="" xmlns:a16="http://schemas.microsoft.com/office/drawing/2014/main" val="4217527882"/>
                    </a:ext>
                  </a:extLst>
                </a:gridCol>
                <a:gridCol w="1342425">
                  <a:extLst>
                    <a:ext uri="{9D8B030D-6E8A-4147-A177-3AD203B41FA5}">
                      <a16:colId xmlns="" xmlns:a16="http://schemas.microsoft.com/office/drawing/2014/main" val="2473108081"/>
                    </a:ext>
                  </a:extLst>
                </a:gridCol>
              </a:tblGrid>
              <a:tr h="605790">
                <a:tc>
                  <a:txBody>
                    <a:bodyPr/>
                    <a:lstStyle/>
                    <a:p>
                      <a:pPr algn="ctr"/>
                      <a:r>
                        <a:rPr lang="en-US" sz="1500" b="1" dirty="0">
                          <a:solidFill>
                            <a:schemeClr val="tx1"/>
                          </a:solidFill>
                          <a:latin typeface="+mn-lt"/>
                          <a:ea typeface="Roboto" panose="02000000000000000000" pitchFamily="2" charset="0"/>
                        </a:rPr>
                        <a:t>Optical Distance Sensor</a:t>
                      </a: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500" b="1" dirty="0">
                          <a:solidFill>
                            <a:schemeClr val="tx1"/>
                          </a:solidFill>
                          <a:latin typeface="Roboto" panose="02000000000000000000" pitchFamily="2" charset="0"/>
                          <a:ea typeface="Roboto" panose="02000000000000000000" pitchFamily="2" charset="0"/>
                          <a:sym typeface="Wingdings" panose="05000000000000000000" pitchFamily="2" charset="2"/>
                        </a:rPr>
                        <a:t></a:t>
                      </a:r>
                      <a:endParaRPr lang="en-US" sz="2500" b="1" dirty="0">
                        <a:solidFill>
                          <a:schemeClr val="tx1"/>
                        </a:solidFill>
                        <a:latin typeface="Roboto" panose="02000000000000000000" pitchFamily="2" charset="0"/>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1" dirty="0">
                          <a:solidFill>
                            <a:schemeClr val="tx1"/>
                          </a:solidFill>
                          <a:latin typeface="+mn-lt"/>
                          <a:ea typeface="Roboto" panose="02000000000000000000" pitchFamily="2" charset="0"/>
                        </a:rPr>
                        <a:t>A0</a:t>
                      </a: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2085153215"/>
                  </a:ext>
                </a:extLst>
              </a:tr>
              <a:tr h="536829">
                <a:tc>
                  <a:txBody>
                    <a:bodyPr/>
                    <a:lstStyle/>
                    <a:p>
                      <a:pPr marL="0" marR="0" indent="0" algn="ctr" defTabSz="777240" rtl="0" eaLnBrk="1" fontAlgn="auto" latinLnBrk="0" hangingPunct="1">
                        <a:lnSpc>
                          <a:spcPct val="100000"/>
                        </a:lnSpc>
                        <a:spcBef>
                          <a:spcPts val="0"/>
                        </a:spcBef>
                        <a:spcAft>
                          <a:spcPts val="0"/>
                        </a:spcAft>
                        <a:buClrTx/>
                        <a:buSzTx/>
                        <a:buFontTx/>
                        <a:buNone/>
                        <a:tabLst/>
                        <a:defRPr/>
                      </a:pPr>
                      <a:r>
                        <a:rPr lang="en-US" sz="1500" b="1" dirty="0" smtClean="0">
                          <a:solidFill>
                            <a:schemeClr val="tx1"/>
                          </a:solidFill>
                          <a:latin typeface="+mn-lt"/>
                          <a:ea typeface="Roboto" panose="02000000000000000000" pitchFamily="2" charset="0"/>
                        </a:rPr>
                        <a:t>Magnetic</a:t>
                      </a:r>
                      <a:r>
                        <a:rPr lang="en-US" sz="1500" b="1" baseline="0" dirty="0" smtClean="0">
                          <a:solidFill>
                            <a:schemeClr val="tx1"/>
                          </a:solidFill>
                          <a:latin typeface="+mn-lt"/>
                          <a:ea typeface="Roboto" panose="02000000000000000000" pitchFamily="2" charset="0"/>
                        </a:rPr>
                        <a:t> Field Sensor</a:t>
                      </a:r>
                      <a:endParaRPr lang="en-US" sz="1500" b="1" dirty="0" smtClean="0">
                        <a:solidFill>
                          <a:schemeClr val="tx1"/>
                        </a:solidFill>
                        <a:latin typeface="+mn-lt"/>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777240" rtl="0" eaLnBrk="1" fontAlgn="auto" latinLnBrk="0" hangingPunct="1">
                        <a:lnSpc>
                          <a:spcPct val="100000"/>
                        </a:lnSpc>
                        <a:spcBef>
                          <a:spcPts val="0"/>
                        </a:spcBef>
                        <a:spcAft>
                          <a:spcPts val="0"/>
                        </a:spcAft>
                        <a:buClrTx/>
                        <a:buSzTx/>
                        <a:buFontTx/>
                        <a:buNone/>
                        <a:tabLst/>
                        <a:defRPr/>
                      </a:pPr>
                      <a:r>
                        <a:rPr lang="en-US" sz="2500" b="1" dirty="0" smtClean="0">
                          <a:solidFill>
                            <a:schemeClr val="tx1"/>
                          </a:solidFill>
                          <a:latin typeface="Roboto" panose="02000000000000000000" pitchFamily="2" charset="0"/>
                          <a:ea typeface="Roboto" panose="02000000000000000000" pitchFamily="2" charset="0"/>
                          <a:sym typeface="Wingdings" panose="05000000000000000000" pitchFamily="2" charset="2"/>
                        </a:rPr>
                        <a:t></a:t>
                      </a: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500" b="1" dirty="0" smtClean="0">
                        <a:solidFill>
                          <a:schemeClr val="tx1"/>
                        </a:solidFill>
                        <a:latin typeface="+mn-lt"/>
                        <a:ea typeface="Roboto" panose="02000000000000000000" pitchFamily="2" charset="0"/>
                      </a:endParaRPr>
                    </a:p>
                    <a:p>
                      <a:pPr algn="ctr"/>
                      <a:r>
                        <a:rPr lang="en-US" sz="1500" b="1" dirty="0" smtClean="0">
                          <a:solidFill>
                            <a:schemeClr val="tx1"/>
                          </a:solidFill>
                          <a:latin typeface="+mn-lt"/>
                          <a:ea typeface="Roboto" panose="02000000000000000000" pitchFamily="2" charset="0"/>
                        </a:rPr>
                        <a:t>A1</a:t>
                      </a:r>
                    </a:p>
                    <a:p>
                      <a:pPr algn="ctr"/>
                      <a:endParaRPr lang="en-US" sz="1500" b="1" dirty="0" smtClean="0">
                        <a:solidFill>
                          <a:schemeClr val="tx1"/>
                        </a:solidFill>
                        <a:latin typeface="+mn-lt"/>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2661808925"/>
                  </a:ext>
                </a:extLst>
              </a:tr>
              <a:tr h="536829">
                <a:tc>
                  <a:txBody>
                    <a:bodyPr/>
                    <a:lstStyle/>
                    <a:p>
                      <a:pPr algn="ctr"/>
                      <a:r>
                        <a:rPr lang="en-US" sz="1500" b="1" dirty="0" smtClean="0">
                          <a:solidFill>
                            <a:schemeClr val="tx1"/>
                          </a:solidFill>
                          <a:latin typeface="+mn-lt"/>
                          <a:ea typeface="Roboto" panose="02000000000000000000" pitchFamily="2" charset="0"/>
                        </a:rPr>
                        <a:t>Touch Sensor</a:t>
                      </a:r>
                      <a:endParaRPr lang="en-US" sz="1500" b="1" dirty="0">
                        <a:solidFill>
                          <a:schemeClr val="tx1"/>
                        </a:solidFill>
                        <a:latin typeface="+mn-lt"/>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3108960" rtl="0" eaLnBrk="1" fontAlgn="auto" latinLnBrk="0" hangingPunct="1">
                        <a:lnSpc>
                          <a:spcPct val="100000"/>
                        </a:lnSpc>
                        <a:spcBef>
                          <a:spcPts val="0"/>
                        </a:spcBef>
                        <a:spcAft>
                          <a:spcPts val="0"/>
                        </a:spcAft>
                        <a:buClrTx/>
                        <a:buSzTx/>
                        <a:buFontTx/>
                        <a:buNone/>
                        <a:tabLst/>
                        <a:defRPr/>
                      </a:pPr>
                      <a:r>
                        <a:rPr lang="en-US" sz="2500" b="1" dirty="0" smtClean="0">
                          <a:solidFill>
                            <a:schemeClr val="tx1"/>
                          </a:solidFill>
                          <a:latin typeface="Roboto" panose="02000000000000000000" pitchFamily="2" charset="0"/>
                          <a:ea typeface="Roboto" panose="02000000000000000000" pitchFamily="2" charset="0"/>
                          <a:sym typeface="Wingdings" panose="05000000000000000000" pitchFamily="2" charset="2"/>
                        </a:rPr>
                        <a:t></a:t>
                      </a:r>
                      <a:endParaRPr lang="en-US" sz="2500" b="1" dirty="0" smtClean="0">
                        <a:solidFill>
                          <a:schemeClr val="tx1"/>
                        </a:solidFill>
                        <a:latin typeface="Roboto" panose="02000000000000000000" pitchFamily="2" charset="0"/>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1" dirty="0" smtClean="0">
                          <a:solidFill>
                            <a:schemeClr val="tx1"/>
                          </a:solidFill>
                          <a:latin typeface="+mn-lt"/>
                          <a:ea typeface="Roboto" panose="02000000000000000000" pitchFamily="2" charset="0"/>
                        </a:rPr>
                        <a:t>D0</a:t>
                      </a:r>
                      <a:endParaRPr lang="en-US" sz="1500" b="1" dirty="0">
                        <a:solidFill>
                          <a:schemeClr val="tx1"/>
                        </a:solidFill>
                        <a:latin typeface="+mn-lt"/>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536829">
                <a:tc>
                  <a:txBody>
                    <a:bodyPr/>
                    <a:lstStyle/>
                    <a:p>
                      <a:pPr algn="ctr"/>
                      <a:r>
                        <a:rPr lang="en-US" sz="1500" b="1" dirty="0" smtClean="0">
                          <a:solidFill>
                            <a:schemeClr val="tx1"/>
                          </a:solidFill>
                          <a:latin typeface="+mn-lt"/>
                          <a:ea typeface="Roboto" panose="02000000000000000000" pitchFamily="2" charset="0"/>
                        </a:rPr>
                        <a:t>Color Sensor</a:t>
                      </a:r>
                      <a:endParaRPr lang="en-US" sz="1500" b="1" dirty="0">
                        <a:solidFill>
                          <a:schemeClr val="tx1"/>
                        </a:solidFill>
                        <a:latin typeface="+mn-lt"/>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3108960" rtl="0" eaLnBrk="1" fontAlgn="auto" latinLnBrk="0" hangingPunct="1">
                        <a:lnSpc>
                          <a:spcPct val="100000"/>
                        </a:lnSpc>
                        <a:spcBef>
                          <a:spcPts val="0"/>
                        </a:spcBef>
                        <a:spcAft>
                          <a:spcPts val="0"/>
                        </a:spcAft>
                        <a:buClrTx/>
                        <a:buSzTx/>
                        <a:buFontTx/>
                        <a:buNone/>
                        <a:tabLst/>
                        <a:defRPr/>
                      </a:pPr>
                      <a:r>
                        <a:rPr lang="en-US" sz="2500" b="1" dirty="0" smtClean="0">
                          <a:solidFill>
                            <a:schemeClr val="tx1"/>
                          </a:solidFill>
                          <a:latin typeface="Roboto" panose="02000000000000000000" pitchFamily="2" charset="0"/>
                          <a:ea typeface="Roboto" panose="02000000000000000000" pitchFamily="2" charset="0"/>
                          <a:sym typeface="Wingdings" panose="05000000000000000000" pitchFamily="2" charset="2"/>
                        </a:rPr>
                        <a:t></a:t>
                      </a:r>
                      <a:endParaRPr lang="en-US" sz="2500" b="1" dirty="0" smtClean="0">
                        <a:solidFill>
                          <a:schemeClr val="tx1"/>
                        </a:solidFill>
                        <a:latin typeface="Roboto" panose="02000000000000000000" pitchFamily="2" charset="0"/>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1" dirty="0" smtClean="0">
                          <a:solidFill>
                            <a:schemeClr val="tx1"/>
                          </a:solidFill>
                          <a:latin typeface="+mn-lt"/>
                          <a:ea typeface="Roboto" panose="02000000000000000000" pitchFamily="2" charset="0"/>
                        </a:rPr>
                        <a:t>I2C</a:t>
                      </a:r>
                      <a:endParaRPr lang="en-US" sz="1500" b="1" dirty="0">
                        <a:solidFill>
                          <a:schemeClr val="tx1"/>
                        </a:solidFill>
                        <a:latin typeface="+mn-lt"/>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536829">
                <a:tc>
                  <a:txBody>
                    <a:bodyPr/>
                    <a:lstStyle/>
                    <a:p>
                      <a:pPr algn="ctr"/>
                      <a:r>
                        <a:rPr lang="en-US" sz="1500" b="1" dirty="0">
                          <a:solidFill>
                            <a:schemeClr val="tx1"/>
                          </a:solidFill>
                          <a:latin typeface="+mn-lt"/>
                          <a:ea typeface="Roboto" panose="02000000000000000000" pitchFamily="2" charset="0"/>
                        </a:rPr>
                        <a:t>Integrating Gyro</a:t>
                      </a: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3108960" rtl="0" eaLnBrk="1" fontAlgn="auto" latinLnBrk="0" hangingPunct="1">
                        <a:lnSpc>
                          <a:spcPct val="100000"/>
                        </a:lnSpc>
                        <a:spcBef>
                          <a:spcPts val="0"/>
                        </a:spcBef>
                        <a:spcAft>
                          <a:spcPts val="0"/>
                        </a:spcAft>
                        <a:buClrTx/>
                        <a:buSzTx/>
                        <a:buFontTx/>
                        <a:buNone/>
                        <a:tabLst/>
                        <a:defRPr/>
                      </a:pPr>
                      <a:r>
                        <a:rPr lang="en-US" sz="2500" b="1" dirty="0">
                          <a:solidFill>
                            <a:schemeClr val="tx1"/>
                          </a:solidFill>
                          <a:latin typeface="Roboto" panose="02000000000000000000" pitchFamily="2" charset="0"/>
                          <a:ea typeface="Roboto" panose="02000000000000000000" pitchFamily="2" charset="0"/>
                          <a:sym typeface="Wingdings" panose="05000000000000000000" pitchFamily="2" charset="2"/>
                        </a:rPr>
                        <a:t></a:t>
                      </a:r>
                      <a:endParaRPr lang="en-US" sz="2500" b="1" dirty="0">
                        <a:solidFill>
                          <a:schemeClr val="tx1"/>
                        </a:solidFill>
                        <a:latin typeface="Roboto" panose="02000000000000000000" pitchFamily="2" charset="0"/>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1" dirty="0">
                          <a:solidFill>
                            <a:schemeClr val="tx1"/>
                          </a:solidFill>
                          <a:latin typeface="+mn-lt"/>
                          <a:ea typeface="Roboto" panose="02000000000000000000" pitchFamily="2" charset="0"/>
                        </a:rPr>
                        <a:t>I2C</a:t>
                      </a: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605790">
                <a:tc>
                  <a:txBody>
                    <a:bodyPr/>
                    <a:lstStyle/>
                    <a:p>
                      <a:pPr algn="ctr"/>
                      <a:r>
                        <a:rPr lang="en-US" sz="1500" b="1" dirty="0" smtClean="0">
                          <a:solidFill>
                            <a:schemeClr val="tx1"/>
                          </a:solidFill>
                          <a:latin typeface="+mn-lt"/>
                          <a:ea typeface="Roboto" panose="02000000000000000000" pitchFamily="2" charset="0"/>
                        </a:rPr>
                        <a:t>Left Motor</a:t>
                      </a:r>
                      <a:endParaRPr lang="en-US" sz="1500" b="1" dirty="0">
                        <a:solidFill>
                          <a:schemeClr val="tx1"/>
                        </a:solidFill>
                        <a:latin typeface="+mn-lt"/>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3108960" rtl="0" eaLnBrk="1" fontAlgn="auto" latinLnBrk="0" hangingPunct="1">
                        <a:lnSpc>
                          <a:spcPct val="100000"/>
                        </a:lnSpc>
                        <a:spcBef>
                          <a:spcPts val="0"/>
                        </a:spcBef>
                        <a:spcAft>
                          <a:spcPts val="0"/>
                        </a:spcAft>
                        <a:buClrTx/>
                        <a:buSzTx/>
                        <a:buFontTx/>
                        <a:buNone/>
                        <a:tabLst/>
                        <a:defRPr/>
                      </a:pPr>
                      <a:r>
                        <a:rPr lang="en-US" sz="2500" b="1" dirty="0">
                          <a:solidFill>
                            <a:schemeClr val="tx1"/>
                          </a:solidFill>
                          <a:latin typeface="Roboto" panose="02000000000000000000" pitchFamily="2" charset="0"/>
                          <a:ea typeface="Roboto" panose="02000000000000000000" pitchFamily="2" charset="0"/>
                          <a:sym typeface="Wingdings" panose="05000000000000000000" pitchFamily="2" charset="2"/>
                        </a:rPr>
                        <a:t></a:t>
                      </a:r>
                      <a:endParaRPr lang="en-US" sz="2500" b="1" dirty="0">
                        <a:solidFill>
                          <a:schemeClr val="tx1"/>
                        </a:solidFill>
                        <a:latin typeface="Roboto" panose="02000000000000000000" pitchFamily="2" charset="0"/>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1" dirty="0" smtClean="0">
                          <a:solidFill>
                            <a:schemeClr val="tx1"/>
                          </a:solidFill>
                          <a:latin typeface="+mn-lt"/>
                          <a:ea typeface="Roboto" panose="02000000000000000000" pitchFamily="2" charset="0"/>
                        </a:rPr>
                        <a:t>M1</a:t>
                      </a:r>
                      <a:endParaRPr lang="en-US" sz="1500" b="1" dirty="0">
                        <a:solidFill>
                          <a:schemeClr val="tx1"/>
                        </a:solidFill>
                        <a:latin typeface="+mn-lt"/>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3033709246"/>
                  </a:ext>
                </a:extLst>
              </a:tr>
              <a:tr h="605790">
                <a:tc>
                  <a:txBody>
                    <a:bodyPr/>
                    <a:lstStyle/>
                    <a:p>
                      <a:pPr algn="ctr"/>
                      <a:r>
                        <a:rPr lang="en-US" sz="1500" b="1" dirty="0" smtClean="0">
                          <a:solidFill>
                            <a:schemeClr val="tx1"/>
                          </a:solidFill>
                          <a:latin typeface="+mn-lt"/>
                          <a:ea typeface="Roboto" panose="02000000000000000000" pitchFamily="2" charset="0"/>
                        </a:rPr>
                        <a:t>Right Motor</a:t>
                      </a:r>
                      <a:endParaRPr lang="en-US" sz="1500" b="1" dirty="0">
                        <a:solidFill>
                          <a:schemeClr val="tx1"/>
                        </a:solidFill>
                        <a:latin typeface="+mn-lt"/>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3108960" rtl="0" eaLnBrk="1" fontAlgn="auto" latinLnBrk="0" hangingPunct="1">
                        <a:lnSpc>
                          <a:spcPct val="100000"/>
                        </a:lnSpc>
                        <a:spcBef>
                          <a:spcPts val="0"/>
                        </a:spcBef>
                        <a:spcAft>
                          <a:spcPts val="0"/>
                        </a:spcAft>
                        <a:buClrTx/>
                        <a:buSzTx/>
                        <a:buFontTx/>
                        <a:buNone/>
                        <a:tabLst/>
                        <a:defRPr/>
                      </a:pPr>
                      <a:r>
                        <a:rPr lang="en-US" sz="2500" b="1" dirty="0">
                          <a:solidFill>
                            <a:schemeClr val="tx1"/>
                          </a:solidFill>
                          <a:latin typeface="Roboto" panose="02000000000000000000" pitchFamily="2" charset="0"/>
                          <a:ea typeface="Roboto" panose="02000000000000000000" pitchFamily="2" charset="0"/>
                          <a:sym typeface="Wingdings" panose="05000000000000000000" pitchFamily="2" charset="2"/>
                        </a:rPr>
                        <a:t></a:t>
                      </a:r>
                      <a:endParaRPr lang="en-US" sz="2500" b="1" dirty="0">
                        <a:solidFill>
                          <a:schemeClr val="tx1"/>
                        </a:solidFill>
                        <a:latin typeface="Roboto" panose="02000000000000000000" pitchFamily="2" charset="0"/>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1" dirty="0" smtClean="0">
                          <a:solidFill>
                            <a:schemeClr val="tx1"/>
                          </a:solidFill>
                          <a:latin typeface="+mn-lt"/>
                          <a:ea typeface="Roboto" panose="02000000000000000000" pitchFamily="2" charset="0"/>
                        </a:rPr>
                        <a:t>M0</a:t>
                      </a:r>
                      <a:endParaRPr lang="en-US" sz="1500" b="1" dirty="0">
                        <a:solidFill>
                          <a:schemeClr val="tx1"/>
                        </a:solidFill>
                        <a:latin typeface="+mn-lt"/>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560028809"/>
                  </a:ext>
                </a:extLst>
              </a:tr>
              <a:tr h="605790">
                <a:tc>
                  <a:txBody>
                    <a:bodyPr/>
                    <a:lstStyle/>
                    <a:p>
                      <a:pPr algn="ctr"/>
                      <a:r>
                        <a:rPr lang="en-US" sz="1500" b="1" dirty="0" smtClean="0">
                          <a:solidFill>
                            <a:schemeClr val="tx1"/>
                          </a:solidFill>
                          <a:latin typeface="+mn-lt"/>
                          <a:ea typeface="Roboto" panose="02000000000000000000" pitchFamily="2" charset="0"/>
                        </a:rPr>
                        <a:t>Battery</a:t>
                      </a:r>
                      <a:endParaRPr lang="en-US" sz="1500" b="1" dirty="0">
                        <a:solidFill>
                          <a:schemeClr val="tx1"/>
                        </a:solidFill>
                        <a:latin typeface="+mn-lt"/>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3108960" rtl="0" eaLnBrk="1" fontAlgn="auto" latinLnBrk="0" hangingPunct="1">
                        <a:lnSpc>
                          <a:spcPct val="100000"/>
                        </a:lnSpc>
                        <a:spcBef>
                          <a:spcPts val="0"/>
                        </a:spcBef>
                        <a:spcAft>
                          <a:spcPts val="0"/>
                        </a:spcAft>
                        <a:buClrTx/>
                        <a:buSzTx/>
                        <a:buFontTx/>
                        <a:buNone/>
                        <a:tabLst/>
                        <a:defRPr/>
                      </a:pPr>
                      <a:r>
                        <a:rPr lang="en-US" sz="2500" b="1" dirty="0">
                          <a:solidFill>
                            <a:schemeClr val="tx1"/>
                          </a:solidFill>
                          <a:latin typeface="Roboto" panose="02000000000000000000" pitchFamily="2" charset="0"/>
                          <a:ea typeface="Roboto" panose="02000000000000000000" pitchFamily="2" charset="0"/>
                          <a:sym typeface="Wingdings" panose="05000000000000000000" pitchFamily="2" charset="2"/>
                        </a:rPr>
                        <a:t></a:t>
                      </a:r>
                      <a:endParaRPr lang="en-US" sz="2500" b="1" dirty="0">
                        <a:solidFill>
                          <a:schemeClr val="tx1"/>
                        </a:solidFill>
                        <a:latin typeface="Roboto" panose="02000000000000000000" pitchFamily="2" charset="0"/>
                        <a:ea typeface="Roboto" panose="02000000000000000000" pitchFamily="2" charset="0"/>
                      </a:endParaRP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500" b="1" dirty="0">
                          <a:solidFill>
                            <a:schemeClr val="tx1"/>
                          </a:solidFill>
                          <a:latin typeface="+mn-lt"/>
                          <a:ea typeface="Roboto" panose="02000000000000000000" pitchFamily="2" charset="0"/>
                        </a:rPr>
                        <a:t>BATT</a:t>
                      </a:r>
                    </a:p>
                  </a:txBody>
                  <a:tcPr marL="22860" marR="22860" marT="11430" marB="1143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603755752"/>
                  </a:ext>
                </a:extLst>
              </a:tr>
            </a:tbl>
          </a:graphicData>
        </a:graphic>
      </p:graphicFrame>
      <p:sp>
        <p:nvSpPr>
          <p:cNvPr id="33" name="Rectangle: Rounded Corners 32">
            <a:extLst>
              <a:ext uri="{FF2B5EF4-FFF2-40B4-BE49-F238E27FC236}">
                <a16:creationId xmlns="" xmlns:a16="http://schemas.microsoft.com/office/drawing/2014/main" id="{A229CBD5-0C5B-41EE-82EB-FA3FDD072525}"/>
              </a:ext>
            </a:extLst>
          </p:cNvPr>
          <p:cNvSpPr/>
          <p:nvPr/>
        </p:nvSpPr>
        <p:spPr>
          <a:xfrm>
            <a:off x="295275" y="795126"/>
            <a:ext cx="7239000" cy="4989443"/>
          </a:xfrm>
          <a:prstGeom prst="roundRect">
            <a:avLst>
              <a:gd name="adj" fmla="val 7609"/>
            </a:avLst>
          </a:prstGeom>
          <a:noFill/>
          <a:ln w="635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3" dirty="0">
              <a:latin typeface="Roboto" panose="02000000000000000000" pitchFamily="2" charset="0"/>
              <a:ea typeface="Roboto" panose="02000000000000000000" pitchFamily="2" charset="0"/>
            </a:endParaRPr>
          </a:p>
        </p:txBody>
      </p:sp>
      <p:grpSp>
        <p:nvGrpSpPr>
          <p:cNvPr id="5" name="Group 4">
            <a:extLst>
              <a:ext uri="{FF2B5EF4-FFF2-40B4-BE49-F238E27FC236}">
                <a16:creationId xmlns="" xmlns:a16="http://schemas.microsoft.com/office/drawing/2014/main" id="{8ACFAAB2-1E97-4A71-9729-B6A9E18371C5}"/>
              </a:ext>
            </a:extLst>
          </p:cNvPr>
          <p:cNvGrpSpPr/>
          <p:nvPr/>
        </p:nvGrpSpPr>
        <p:grpSpPr>
          <a:xfrm>
            <a:off x="486743" y="1079398"/>
            <a:ext cx="760586" cy="4427210"/>
            <a:chOff x="13903030" y="2249354"/>
            <a:chExt cx="3042342" cy="22528285"/>
          </a:xfrm>
        </p:grpSpPr>
        <p:pic>
          <p:nvPicPr>
            <p:cNvPr id="21" name="Picture 20">
              <a:extLst>
                <a:ext uri="{FF2B5EF4-FFF2-40B4-BE49-F238E27FC236}">
                  <a16:creationId xmlns="" xmlns:a16="http://schemas.microsoft.com/office/drawing/2014/main" id="{DE0846B0-0421-4C4A-BAA5-37A6A78DC17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903030" y="2249354"/>
              <a:ext cx="2227355" cy="1828800"/>
            </a:xfrm>
            <a:prstGeom prst="rect">
              <a:avLst/>
            </a:prstGeom>
          </p:spPr>
        </p:pic>
        <p:pic>
          <p:nvPicPr>
            <p:cNvPr id="26" name="Picture 25">
              <a:extLst>
                <a:ext uri="{FF2B5EF4-FFF2-40B4-BE49-F238E27FC236}">
                  <a16:creationId xmlns="" xmlns:a16="http://schemas.microsoft.com/office/drawing/2014/main" id="{83115E13-FC00-40A7-BF53-90D34643B83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559446" y="22948839"/>
              <a:ext cx="2267154" cy="1828800"/>
            </a:xfrm>
            <a:prstGeom prst="rect">
              <a:avLst/>
            </a:prstGeom>
          </p:spPr>
        </p:pic>
        <p:pic>
          <p:nvPicPr>
            <p:cNvPr id="29" name="Picture 28">
              <a:extLst>
                <a:ext uri="{FF2B5EF4-FFF2-40B4-BE49-F238E27FC236}">
                  <a16:creationId xmlns="" xmlns:a16="http://schemas.microsoft.com/office/drawing/2014/main" id="{AC464755-C2E6-492E-A4DE-D0694597A59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579514" y="15124455"/>
              <a:ext cx="2109423" cy="1828800"/>
            </a:xfrm>
            <a:prstGeom prst="rect">
              <a:avLst/>
            </a:prstGeom>
          </p:spPr>
        </p:pic>
        <p:pic>
          <p:nvPicPr>
            <p:cNvPr id="18" name="Picture 17">
              <a:extLst>
                <a:ext uri="{FF2B5EF4-FFF2-40B4-BE49-F238E27FC236}">
                  <a16:creationId xmlns="" xmlns:a16="http://schemas.microsoft.com/office/drawing/2014/main" id="{065AEE7D-5353-4E19-A4B0-8EA82C622B5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398646" y="9344694"/>
              <a:ext cx="2074279" cy="1828801"/>
            </a:xfrm>
            <a:prstGeom prst="rect">
              <a:avLst/>
            </a:prstGeom>
          </p:spPr>
        </p:pic>
        <p:pic>
          <p:nvPicPr>
            <p:cNvPr id="19" name="Picture 18">
              <a:extLst>
                <a:ext uri="{FF2B5EF4-FFF2-40B4-BE49-F238E27FC236}">
                  <a16:creationId xmlns="" xmlns:a16="http://schemas.microsoft.com/office/drawing/2014/main" id="{902F7368-A89C-492E-8ABE-F17B9E8013B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4272690" y="17776735"/>
              <a:ext cx="2580290" cy="1828800"/>
            </a:xfrm>
            <a:prstGeom prst="rect">
              <a:avLst/>
            </a:prstGeom>
          </p:spPr>
        </p:pic>
        <p:pic>
          <p:nvPicPr>
            <p:cNvPr id="22" name="Picture 21">
              <a:extLst>
                <a:ext uri="{FF2B5EF4-FFF2-40B4-BE49-F238E27FC236}">
                  <a16:creationId xmlns="" xmlns:a16="http://schemas.microsoft.com/office/drawing/2014/main" id="{9A8D1FE0-A188-4EF7-94E5-B6D9F2B310C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4365082" y="20344051"/>
              <a:ext cx="2580290" cy="1828800"/>
            </a:xfrm>
            <a:prstGeom prst="rect">
              <a:avLst/>
            </a:prstGeom>
          </p:spPr>
        </p:pic>
      </p:grpSp>
      <p:pic>
        <p:nvPicPr>
          <p:cNvPr id="5122" name="Picture 2" descr="C:\Users\Juvon-MR\Desktop\MyBot Base Bot\PowerPoint Pics\Magnetic Sensor Pic.jpg"/>
          <p:cNvPicPr>
            <a:picLocks noChangeAspect="1" noChangeArrowheads="1"/>
          </p:cNvPicPr>
          <p:nvPr/>
        </p:nvPicPr>
        <p:blipFill>
          <a:blip r:embed="rId7" cstate="print"/>
          <a:srcRect l="5042" t="37700" r="65928" b="34492"/>
          <a:stretch>
            <a:fillRect/>
          </a:stretch>
        </p:blipFill>
        <p:spPr bwMode="auto">
          <a:xfrm>
            <a:off x="648870" y="1682752"/>
            <a:ext cx="545481" cy="522514"/>
          </a:xfrm>
          <a:prstGeom prst="rect">
            <a:avLst/>
          </a:prstGeom>
          <a:noFill/>
        </p:spPr>
      </p:pic>
      <p:pic>
        <p:nvPicPr>
          <p:cNvPr id="17" name="Picture 16" descr="C:\Users\Juvon-MR\Desktop\MyBot Base Bot\PowerPoint Pics\Color Sensor.jpg"/>
          <p:cNvPicPr>
            <a:picLocks noChangeAspect="1" noChangeArrowheads="1"/>
          </p:cNvPicPr>
          <p:nvPr/>
        </p:nvPicPr>
        <p:blipFill>
          <a:blip r:embed="rId8" cstate="print"/>
          <a:srcRect l="29083" t="45812" r="43435" b="28588"/>
          <a:stretch>
            <a:fillRect/>
          </a:stretch>
        </p:blipFill>
        <p:spPr bwMode="auto">
          <a:xfrm>
            <a:off x="634566" y="2981822"/>
            <a:ext cx="555933" cy="517855"/>
          </a:xfrm>
          <a:prstGeom prst="rect">
            <a:avLst/>
          </a:prstGeom>
          <a:noFill/>
        </p:spPr>
      </p:pic>
      <p:pic>
        <p:nvPicPr>
          <p:cNvPr id="5123" name="Picture 3" descr="C:\Users\Juvon-MR\Desktop\MyBot Base Bot\Update Fusion Controller Wiring Layout.png"/>
          <p:cNvPicPr>
            <a:picLocks noChangeAspect="1" noChangeArrowheads="1"/>
          </p:cNvPicPr>
          <p:nvPr/>
        </p:nvPicPr>
        <p:blipFill>
          <a:blip r:embed="rId9" cstate="print"/>
          <a:srcRect r="27051" b="1678"/>
          <a:stretch>
            <a:fillRect/>
          </a:stretch>
        </p:blipFill>
        <p:spPr bwMode="auto">
          <a:xfrm>
            <a:off x="4324271" y="1184854"/>
            <a:ext cx="2978683" cy="4286991"/>
          </a:xfrm>
          <a:prstGeom prst="rect">
            <a:avLst/>
          </a:prstGeom>
          <a:noFill/>
        </p:spPr>
      </p:pic>
      <p:pic>
        <p:nvPicPr>
          <p:cNvPr id="20" name="Picture 2" descr="C:\Users\Juvon-MR\Desktop\MyBot Base Bot\BBM2 Final.jpg"/>
          <p:cNvPicPr>
            <a:picLocks noChangeAspect="1" noChangeArrowheads="1"/>
          </p:cNvPicPr>
          <p:nvPr/>
        </p:nvPicPr>
        <p:blipFill>
          <a:blip r:embed="rId10" cstate="print"/>
          <a:srcRect l="14820" t="17838" r="20550" b="22422"/>
          <a:stretch>
            <a:fillRect/>
          </a:stretch>
        </p:blipFill>
        <p:spPr bwMode="auto">
          <a:xfrm>
            <a:off x="1508166" y="5851726"/>
            <a:ext cx="4381997" cy="4050498"/>
          </a:xfrm>
          <a:prstGeom prst="rect">
            <a:avLst/>
          </a:prstGeom>
          <a:noFill/>
        </p:spPr>
      </p:pic>
      <p:sp>
        <p:nvSpPr>
          <p:cNvPr id="23" name="TextBox 22">
            <a:extLst>
              <a:ext uri="{FF2B5EF4-FFF2-40B4-BE49-F238E27FC236}">
                <a16:creationId xmlns="" xmlns:a16="http://schemas.microsoft.com/office/drawing/2014/main" id="{D812A4D1-47D6-42B7-846A-97E04A0E6110}"/>
              </a:ext>
            </a:extLst>
          </p:cNvPr>
          <p:cNvSpPr txBox="1"/>
          <p:nvPr/>
        </p:nvSpPr>
        <p:spPr>
          <a:xfrm>
            <a:off x="5121509" y="9356050"/>
            <a:ext cx="532518" cy="380873"/>
          </a:xfrm>
          <a:prstGeom prst="rect">
            <a:avLst/>
          </a:prstGeom>
          <a:noFill/>
        </p:spPr>
        <p:txBody>
          <a:bodyPr wrap="none" rtlCol="0">
            <a:spAutoFit/>
          </a:bodyPr>
          <a:lstStyle/>
          <a:p>
            <a:pPr algn="ctr"/>
            <a:r>
              <a:rPr lang="en-US" sz="1875" dirty="0">
                <a:latin typeface="Roboto" panose="02000000000000000000" pitchFamily="2" charset="0"/>
                <a:ea typeface="Roboto" panose="02000000000000000000" pitchFamily="2" charset="0"/>
              </a:rPr>
              <a:t>M1</a:t>
            </a:r>
          </a:p>
        </p:txBody>
      </p:sp>
      <p:sp>
        <p:nvSpPr>
          <p:cNvPr id="24" name="TextBox 23">
            <a:extLst>
              <a:ext uri="{FF2B5EF4-FFF2-40B4-BE49-F238E27FC236}">
                <a16:creationId xmlns="" xmlns:a16="http://schemas.microsoft.com/office/drawing/2014/main" id="{CE615F13-82D8-4FC7-9C13-65DE346471FB}"/>
              </a:ext>
            </a:extLst>
          </p:cNvPr>
          <p:cNvSpPr txBox="1"/>
          <p:nvPr/>
        </p:nvSpPr>
        <p:spPr>
          <a:xfrm>
            <a:off x="1239980" y="7144763"/>
            <a:ext cx="532518" cy="380873"/>
          </a:xfrm>
          <a:prstGeom prst="rect">
            <a:avLst/>
          </a:prstGeom>
          <a:noFill/>
        </p:spPr>
        <p:txBody>
          <a:bodyPr wrap="none" rtlCol="0">
            <a:spAutoFit/>
          </a:bodyPr>
          <a:lstStyle/>
          <a:p>
            <a:pPr algn="ctr"/>
            <a:r>
              <a:rPr lang="en-US" sz="1875" dirty="0">
                <a:latin typeface="Roboto" panose="02000000000000000000" pitchFamily="2" charset="0"/>
                <a:ea typeface="Roboto" panose="02000000000000000000" pitchFamily="2" charset="0"/>
              </a:rPr>
              <a:t>M0</a:t>
            </a:r>
          </a:p>
        </p:txBody>
      </p:sp>
      <p:pic>
        <p:nvPicPr>
          <p:cNvPr id="5121" name="Picture 1"/>
          <p:cNvPicPr>
            <a:picLocks noChangeAspect="1" noChangeArrowheads="1"/>
          </p:cNvPicPr>
          <p:nvPr/>
        </p:nvPicPr>
        <p:blipFill>
          <a:blip r:embed="rId11" cstate="print"/>
          <a:srcRect/>
          <a:stretch>
            <a:fillRect/>
          </a:stretch>
        </p:blipFill>
        <p:spPr bwMode="auto">
          <a:xfrm>
            <a:off x="3278967" y="3577682"/>
            <a:ext cx="542926" cy="144780"/>
          </a:xfrm>
          <a:prstGeom prst="rect">
            <a:avLst/>
          </a:prstGeom>
          <a:noFill/>
          <a:ln w="9525">
            <a:noFill/>
            <a:miter lim="800000"/>
            <a:headEnd/>
            <a:tailEnd/>
          </a:ln>
        </p:spPr>
      </p:pic>
      <p:pic>
        <p:nvPicPr>
          <p:cNvPr id="25" name="Picture 1"/>
          <p:cNvPicPr>
            <a:picLocks noChangeAspect="1" noChangeArrowheads="1"/>
          </p:cNvPicPr>
          <p:nvPr/>
        </p:nvPicPr>
        <p:blipFill>
          <a:blip r:embed="rId11" cstate="print"/>
          <a:srcRect/>
          <a:stretch>
            <a:fillRect/>
          </a:stretch>
        </p:blipFill>
        <p:spPr bwMode="auto">
          <a:xfrm>
            <a:off x="3298017" y="3025232"/>
            <a:ext cx="542926" cy="144780"/>
          </a:xfrm>
          <a:prstGeom prst="rect">
            <a:avLst/>
          </a:prstGeom>
          <a:noFill/>
          <a:ln w="9525">
            <a:noFill/>
            <a:miter lim="800000"/>
            <a:headEnd/>
            <a:tailEnd/>
          </a:ln>
        </p:spPr>
      </p:pic>
      <p:pic>
        <p:nvPicPr>
          <p:cNvPr id="2" name="Picture 2"/>
          <p:cNvPicPr>
            <a:picLocks noChangeAspect="1" noChangeArrowheads="1"/>
          </p:cNvPicPr>
          <p:nvPr/>
        </p:nvPicPr>
        <p:blipFill>
          <a:blip r:embed="rId12" cstate="print"/>
          <a:srcRect/>
          <a:stretch>
            <a:fillRect/>
          </a:stretch>
        </p:blipFill>
        <p:spPr bwMode="auto">
          <a:xfrm>
            <a:off x="3350405" y="1226913"/>
            <a:ext cx="409575" cy="152400"/>
          </a:xfrm>
          <a:prstGeom prst="rect">
            <a:avLst/>
          </a:prstGeom>
          <a:noFill/>
          <a:ln w="9525">
            <a:noFill/>
            <a:miter lim="800000"/>
            <a:headEnd/>
            <a:tailEnd/>
          </a:ln>
        </p:spPr>
      </p:pic>
      <p:pic>
        <p:nvPicPr>
          <p:cNvPr id="27" name="Picture 2"/>
          <p:cNvPicPr>
            <a:picLocks noChangeAspect="1" noChangeArrowheads="1"/>
          </p:cNvPicPr>
          <p:nvPr/>
        </p:nvPicPr>
        <p:blipFill>
          <a:blip r:embed="rId12" cstate="print"/>
          <a:srcRect/>
          <a:stretch>
            <a:fillRect/>
          </a:stretch>
        </p:blipFill>
        <p:spPr bwMode="auto">
          <a:xfrm>
            <a:off x="3340880" y="1903188"/>
            <a:ext cx="409575" cy="152400"/>
          </a:xfrm>
          <a:prstGeom prst="rect">
            <a:avLst/>
          </a:prstGeom>
          <a:noFill/>
          <a:ln w="9525">
            <a:noFill/>
            <a:miter lim="800000"/>
            <a:headEnd/>
            <a:tailEnd/>
          </a:ln>
        </p:spPr>
      </p:pic>
      <p:pic>
        <p:nvPicPr>
          <p:cNvPr id="28" name="Picture 2"/>
          <p:cNvPicPr>
            <a:picLocks noChangeAspect="1" noChangeArrowheads="1"/>
          </p:cNvPicPr>
          <p:nvPr/>
        </p:nvPicPr>
        <p:blipFill>
          <a:blip r:embed="rId12" cstate="print"/>
          <a:srcRect/>
          <a:stretch>
            <a:fillRect/>
          </a:stretch>
        </p:blipFill>
        <p:spPr bwMode="auto">
          <a:xfrm>
            <a:off x="3350405" y="2474688"/>
            <a:ext cx="409575" cy="152400"/>
          </a:xfrm>
          <a:prstGeom prst="rect">
            <a:avLst/>
          </a:prstGeom>
          <a:noFill/>
          <a:ln w="9525">
            <a:noFill/>
            <a:miter lim="800000"/>
            <a:headEnd/>
            <a:tailEnd/>
          </a:ln>
        </p:spPr>
      </p:pic>
      <p:pic>
        <p:nvPicPr>
          <p:cNvPr id="31" name="Picture 4"/>
          <p:cNvPicPr>
            <a:picLocks noChangeAspect="1" noChangeArrowheads="1"/>
          </p:cNvPicPr>
          <p:nvPr/>
        </p:nvPicPr>
        <p:blipFill>
          <a:blip r:embed="rId13" cstate="print"/>
          <a:srcRect/>
          <a:stretch>
            <a:fillRect/>
          </a:stretch>
        </p:blipFill>
        <p:spPr bwMode="auto">
          <a:xfrm>
            <a:off x="3381347" y="4149376"/>
            <a:ext cx="266700" cy="133350"/>
          </a:xfrm>
          <a:prstGeom prst="rect">
            <a:avLst/>
          </a:prstGeom>
          <a:noFill/>
          <a:ln w="9525">
            <a:noFill/>
            <a:miter lim="800000"/>
            <a:headEnd/>
            <a:tailEnd/>
          </a:ln>
        </p:spPr>
      </p:pic>
      <p:pic>
        <p:nvPicPr>
          <p:cNvPr id="32" name="Picture 4"/>
          <p:cNvPicPr>
            <a:picLocks noChangeAspect="1" noChangeArrowheads="1"/>
          </p:cNvPicPr>
          <p:nvPr/>
        </p:nvPicPr>
        <p:blipFill>
          <a:blip r:embed="rId13" cstate="print"/>
          <a:srcRect/>
          <a:stretch>
            <a:fillRect/>
          </a:stretch>
        </p:blipFill>
        <p:spPr bwMode="auto">
          <a:xfrm>
            <a:off x="3393267" y="5360763"/>
            <a:ext cx="266700" cy="133350"/>
          </a:xfrm>
          <a:prstGeom prst="rect">
            <a:avLst/>
          </a:prstGeom>
          <a:noFill/>
          <a:ln w="9525">
            <a:noFill/>
            <a:miter lim="800000"/>
            <a:headEnd/>
            <a:tailEnd/>
          </a:ln>
        </p:spPr>
      </p:pic>
      <p:pic>
        <p:nvPicPr>
          <p:cNvPr id="1029" name="Picture 5"/>
          <p:cNvPicPr>
            <a:picLocks noChangeAspect="1" noChangeArrowheads="1"/>
          </p:cNvPicPr>
          <p:nvPr/>
        </p:nvPicPr>
        <p:blipFill>
          <a:blip r:embed="rId14" cstate="print"/>
          <a:srcRect/>
          <a:stretch>
            <a:fillRect/>
          </a:stretch>
        </p:blipFill>
        <p:spPr bwMode="auto">
          <a:xfrm>
            <a:off x="3374217" y="4743587"/>
            <a:ext cx="285750" cy="142875"/>
          </a:xfrm>
          <a:prstGeom prst="rect">
            <a:avLst/>
          </a:prstGeom>
          <a:noFill/>
          <a:ln w="9525">
            <a:noFill/>
            <a:miter lim="800000"/>
            <a:headEnd/>
            <a:tailEnd/>
          </a:ln>
        </p:spPr>
      </p:pic>
      <p:sp>
        <p:nvSpPr>
          <p:cNvPr id="30" name="TextBox 29">
            <a:extLst>
              <a:ext uri="{FF2B5EF4-FFF2-40B4-BE49-F238E27FC236}">
                <a16:creationId xmlns="" xmlns:a16="http://schemas.microsoft.com/office/drawing/2014/main" id="{78775E8F-FE1E-469B-AEB5-85326E965A26}"/>
              </a:ext>
            </a:extLst>
          </p:cNvPr>
          <p:cNvSpPr txBox="1"/>
          <p:nvPr/>
        </p:nvSpPr>
        <p:spPr>
          <a:xfrm>
            <a:off x="93182" y="125705"/>
            <a:ext cx="7307362" cy="669414"/>
          </a:xfrm>
          <a:prstGeom prst="rect">
            <a:avLst/>
          </a:prstGeom>
          <a:noFill/>
        </p:spPr>
        <p:txBody>
          <a:bodyPr wrap="square" rtlCol="0">
            <a:spAutoFit/>
          </a:bodyPr>
          <a:lstStyle/>
          <a:p>
            <a:r>
              <a:rPr lang="en-US" sz="3750" dirty="0">
                <a:ea typeface="Roboto" panose="02000000000000000000" pitchFamily="2" charset="0"/>
              </a:rPr>
              <a:t> </a:t>
            </a:r>
            <a:r>
              <a:rPr lang="en-US" sz="3750" dirty="0" smtClean="0">
                <a:ea typeface="Roboto" panose="02000000000000000000" pitchFamily="2" charset="0"/>
              </a:rPr>
              <a:t>4 – Wiring</a:t>
            </a:r>
            <a:endParaRPr lang="en-US" sz="3750" dirty="0">
              <a:ea typeface="Roboto" panose="02000000000000000000" pitchFamily="2" charset="0"/>
            </a:endParaRPr>
          </a:p>
        </p:txBody>
      </p:sp>
      <p:sp>
        <p:nvSpPr>
          <p:cNvPr id="3" name="Rectangle 2"/>
          <p:cNvSpPr/>
          <p:nvPr/>
        </p:nvSpPr>
        <p:spPr>
          <a:xfrm>
            <a:off x="5950744" y="2945606"/>
            <a:ext cx="426244" cy="154397"/>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2"/>
          <p:cNvPicPr>
            <a:picLocks noChangeAspect="1" noChangeArrowheads="1"/>
          </p:cNvPicPr>
          <p:nvPr/>
        </p:nvPicPr>
        <p:blipFill>
          <a:blip r:embed="rId12" cstate="print"/>
          <a:srcRect/>
          <a:stretch>
            <a:fillRect/>
          </a:stretch>
        </p:blipFill>
        <p:spPr bwMode="auto">
          <a:xfrm>
            <a:off x="5480588" y="2951413"/>
            <a:ext cx="409575" cy="152400"/>
          </a:xfrm>
          <a:prstGeom prst="rect">
            <a:avLst/>
          </a:prstGeom>
          <a:noFill/>
          <a:ln w="9525">
            <a:noFill/>
            <a:miter lim="800000"/>
            <a:headEnd/>
            <a:tailEnd/>
          </a:ln>
        </p:spPr>
      </p:pic>
    </p:spTree>
    <p:extLst>
      <p:ext uri="{BB962C8B-B14F-4D97-AF65-F5344CB8AC3E}">
        <p14:creationId xmlns:p14="http://schemas.microsoft.com/office/powerpoint/2010/main" val="353933228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1749</TotalTime>
  <Words>462</Words>
  <Application>Microsoft Office PowerPoint</Application>
  <PresentationFormat>Custom</PresentationFormat>
  <Paragraphs>89</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Adding the Planetary Exploration Pack to a Legacy Fusion Base Kit</dc:title>
  <dc:creator>MRI Engineering</dc:creator>
  <cp:lastModifiedBy>Joe Anello</cp:lastModifiedBy>
  <cp:revision>154</cp:revision>
  <cp:lastPrinted>2017-12-14T21:03:19Z</cp:lastPrinted>
  <dcterms:created xsi:type="dcterms:W3CDTF">2017-12-14T19:57:56Z</dcterms:created>
  <dcterms:modified xsi:type="dcterms:W3CDTF">2020-05-11T19:02:47Z</dcterms:modified>
</cp:coreProperties>
</file>

<file path=docProps/thumbnail.jpeg>
</file>